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aleway"/>
      <p:regular r:id="rId59"/>
      <p:bold r:id="rId60"/>
      <p:italic r:id="rId61"/>
      <p:boldItalic r:id="rId62"/>
    </p:embeddedFont>
    <p:embeddedFont>
      <p:font typeface="La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5.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7.xml"/><Relationship Id="rId66" Type="http://schemas.openxmlformats.org/officeDocument/2006/relationships/font" Target="fonts/Lato-boldItalic.fntdata"/><Relationship Id="rId21" Type="http://schemas.openxmlformats.org/officeDocument/2006/relationships/slide" Target="slides/slide16.xml"/><Relationship Id="rId65"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6ef8211f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6ef8211f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6ef8211f5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6ef8211f5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ef8211f5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6ef8211f5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ef8211f5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6ef8211f5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ef8211f5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ef8211f5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89cf10891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89cf10891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ef8211f5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ef8211f5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6ef8211f5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6ef8211f5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6ef8211f5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6ef8211f5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6efa586ea4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6efa586ea4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6ef8211f5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6ef8211f5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6ca465f6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6ca465f6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6ef8211f5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6ef8211f5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6efa586ea4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6efa586ea4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6efa586ea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6efa586ea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6efa586ea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6efa586ea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89cf1089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89cf1089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6ef8211f5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6ef8211f5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6ef8211f5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6ef8211f5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89cf10891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89cf10891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6efa586ea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6efa586ea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6efa586ea4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6efa586ea4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89cf10891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89cf10891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efa586ea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6efa586ea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6efa586ea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6efa586ea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6efa586ea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6efa586ea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89cf10891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89cf10891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efa586ea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6efa586ea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89cf10891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89cf10891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6efa586ea4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6efa586ea4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6efa586ea4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6efa586ea4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89cf10891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89cf10891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6efa586ea4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6efa586ea4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89cf10891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89cf10891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6efa586ea4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6efa586ea4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89cf10891e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89cf10891e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89cf10891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89cf10891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6efa586ea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6efa586ea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6efa586ea4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6efa586ea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6efa586ea4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6efa586ea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6efa586ea4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6efa586ea4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89cf10891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89cf10891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6efa586ea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6efa586ea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89cf10891e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89cf10891e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89cf1089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89cf1089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89cf10891e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89cf10891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6efa586ea4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6efa586ea4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6efa586ea4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6efa586ea4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9cf10891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89cf10891e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8a1c3fae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8a1c3fae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a1c3fae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8a1c3fae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8bd2fb839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8bd2fb839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ef8211f5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6ef8211f5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2" name="Shape 72"/>
        <p:cNvGrpSpPr/>
        <p:nvPr/>
      </p:nvGrpSpPr>
      <p:grpSpPr>
        <a:xfrm>
          <a:off x="0" y="0"/>
          <a:ext cx="0" cy="0"/>
          <a:chOff x="0" y="0"/>
          <a:chExt cx="0" cy="0"/>
        </a:xfrm>
      </p:grpSpPr>
      <p:grpSp>
        <p:nvGrpSpPr>
          <p:cNvPr id="73" name="Google Shape;73;p11"/>
          <p:cNvGrpSpPr/>
          <p:nvPr/>
        </p:nvGrpSpPr>
        <p:grpSpPr>
          <a:xfrm>
            <a:off x="830392" y="4169130"/>
            <a:ext cx="745763" cy="45826"/>
            <a:chOff x="4580561" y="2589004"/>
            <a:chExt cx="1064464" cy="25200"/>
          </a:xfrm>
        </p:grpSpPr>
        <p:sp>
          <p:nvSpPr>
            <p:cNvPr id="74" name="Google Shape;74;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7" name="Google Shape;77;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8" name="Google Shape;78;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1" name="Shape 81"/>
        <p:cNvGrpSpPr/>
        <p:nvPr/>
      </p:nvGrpSpPr>
      <p:grpSpPr>
        <a:xfrm>
          <a:off x="0" y="0"/>
          <a:ext cx="0" cy="0"/>
          <a:chOff x="0" y="0"/>
          <a:chExt cx="0" cy="0"/>
        </a:xfrm>
      </p:grpSpPr>
      <p:sp>
        <p:nvSpPr>
          <p:cNvPr id="82" name="Google Shape;82;p13"/>
          <p:cNvSpPr txBox="1"/>
          <p:nvPr>
            <p:ph type="title"/>
          </p:nvPr>
        </p:nvSpPr>
        <p:spPr>
          <a:xfrm>
            <a:off x="457498" y="1249189"/>
            <a:ext cx="8228700" cy="858900"/>
          </a:xfrm>
          <a:prstGeom prst="rect">
            <a:avLst/>
          </a:prstGeom>
          <a:noFill/>
          <a:ln>
            <a:noFill/>
          </a:ln>
        </p:spPr>
        <p:txBody>
          <a:bodyPr anchorCtr="0" anchor="ctr" bIns="0" lIns="0" spcFirstLastPara="1" rIns="0" wrap="square" tIns="0">
            <a:norm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83" name="Google Shape;83;p13"/>
          <p:cNvSpPr txBox="1"/>
          <p:nvPr>
            <p:ph idx="1" type="body"/>
          </p:nvPr>
        </p:nvSpPr>
        <p:spPr>
          <a:xfrm>
            <a:off x="751394" y="3404654"/>
            <a:ext cx="8228700" cy="29835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300"/>
              <a:buNone/>
              <a:defRPr/>
            </a:lvl1pPr>
            <a:lvl2pPr indent="-228600" lvl="1" marL="914400" rtl="0" algn="l">
              <a:spcBef>
                <a:spcPts val="1200"/>
              </a:spcBef>
              <a:spcAft>
                <a:spcPts val="0"/>
              </a:spcAft>
              <a:buSzPts val="1100"/>
              <a:buNone/>
              <a:defRPr/>
            </a:lvl2pPr>
            <a:lvl3pPr indent="-228600" lvl="2" marL="1371600" rtl="0" algn="l">
              <a:spcBef>
                <a:spcPts val="1200"/>
              </a:spcBef>
              <a:spcAft>
                <a:spcPts val="0"/>
              </a:spcAft>
              <a:buSzPts val="1100"/>
              <a:buNone/>
              <a:defRPr/>
            </a:lvl3pPr>
            <a:lvl4pPr indent="-228600" lvl="3" marL="1828800" rtl="0" algn="l">
              <a:spcBef>
                <a:spcPts val="1200"/>
              </a:spcBef>
              <a:spcAft>
                <a:spcPts val="0"/>
              </a:spcAft>
              <a:buSzPts val="1100"/>
              <a:buNone/>
              <a:defRPr/>
            </a:lvl4pPr>
            <a:lvl5pPr indent="-228600" lvl="4" marL="2286000" rtl="0" algn="l">
              <a:spcBef>
                <a:spcPts val="1200"/>
              </a:spcBef>
              <a:spcAft>
                <a:spcPts val="0"/>
              </a:spcAft>
              <a:buSzPts val="1100"/>
              <a:buNone/>
              <a:defRPr/>
            </a:lvl5pPr>
            <a:lvl6pPr indent="-228600" lvl="5" marL="2743200" rtl="0" algn="l">
              <a:spcBef>
                <a:spcPts val="1200"/>
              </a:spcBef>
              <a:spcAft>
                <a:spcPts val="0"/>
              </a:spcAft>
              <a:buSzPts val="1100"/>
              <a:buNone/>
              <a:defRPr/>
            </a:lvl6pPr>
            <a:lvl7pPr indent="-228600" lvl="6" marL="3200400" rtl="0" algn="l">
              <a:spcBef>
                <a:spcPts val="1200"/>
              </a:spcBef>
              <a:spcAft>
                <a:spcPts val="0"/>
              </a:spcAft>
              <a:buSzPts val="1100"/>
              <a:buNone/>
              <a:defRPr/>
            </a:lvl7pPr>
            <a:lvl8pPr indent="-228600" lvl="7" marL="3657600" rtl="0" algn="l">
              <a:spcBef>
                <a:spcPts val="1200"/>
              </a:spcBef>
              <a:spcAft>
                <a:spcPts val="0"/>
              </a:spcAft>
              <a:buSzPts val="1100"/>
              <a:buNone/>
              <a:defRPr/>
            </a:lvl8pPr>
            <a:lvl9pPr indent="-228600" lvl="8" marL="4114800" rtl="0" algn="l">
              <a:spcBef>
                <a:spcPts val="1200"/>
              </a:spcBef>
              <a:spcAft>
                <a:spcPts val="1200"/>
              </a:spcAft>
              <a:buSzPts val="1100"/>
              <a:buNone/>
              <a:defRPr/>
            </a:lvl9pPr>
          </a:lstStyle>
          <a:p/>
        </p:txBody>
      </p:sp>
      <p:sp>
        <p:nvSpPr>
          <p:cNvPr id="84" name="Google Shape;84;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grpSp>
        <p:nvGrpSpPr>
          <p:cNvPr id="24" name="Google Shape;24;p4"/>
          <p:cNvGrpSpPr/>
          <p:nvPr/>
        </p:nvGrpSpPr>
        <p:grpSpPr>
          <a:xfrm>
            <a:off x="409426" y="451268"/>
            <a:ext cx="826662" cy="63665"/>
            <a:chOff x="4580561" y="2589004"/>
            <a:chExt cx="1064464" cy="25200"/>
          </a:xfrm>
        </p:grpSpPr>
        <p:sp>
          <p:nvSpPr>
            <p:cNvPr id="25" name="Google Shape;25;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4"/>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lvl1pPr lvl="0">
              <a:spcBef>
                <a:spcPts val="0"/>
              </a:spcBef>
              <a:spcAft>
                <a:spcPts val="0"/>
              </a:spcAft>
              <a:buSzPts val="3300"/>
              <a:buNone/>
              <a:defRPr sz="3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8" name="Google Shape;28;p4"/>
          <p:cNvSpPr txBox="1"/>
          <p:nvPr>
            <p:ph idx="1" type="body"/>
          </p:nvPr>
        </p:nvSpPr>
        <p:spPr>
          <a:xfrm>
            <a:off x="297450" y="1379840"/>
            <a:ext cx="8522400" cy="3141300"/>
          </a:xfrm>
          <a:prstGeom prst="rect">
            <a:avLst/>
          </a:prstGeom>
        </p:spPr>
        <p:txBody>
          <a:bodyPr anchorCtr="0" anchor="t" bIns="91425" lIns="91425" spcFirstLastPara="1" rIns="91425" wrap="square" tIns="91425">
            <a:normAutofit/>
          </a:bodyPr>
          <a:lstStyle>
            <a:lvl1pPr indent="-393700" lvl="0" marL="457200">
              <a:spcBef>
                <a:spcPts val="0"/>
              </a:spcBef>
              <a:spcAft>
                <a:spcPts val="0"/>
              </a:spcAft>
              <a:buSzPts val="2600"/>
              <a:buChar char="●"/>
              <a:defRPr sz="26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9" name="Google Shape;29;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5"/>
          <p:cNvGrpSpPr/>
          <p:nvPr/>
        </p:nvGrpSpPr>
        <p:grpSpPr>
          <a:xfrm>
            <a:off x="830392" y="1191256"/>
            <a:ext cx="745763" cy="45826"/>
            <a:chOff x="4580561" y="2589004"/>
            <a:chExt cx="1064464" cy="25200"/>
          </a:xfrm>
        </p:grpSpPr>
        <p:sp>
          <p:nvSpPr>
            <p:cNvPr id="33" name="Google Shape;33;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6" name="Google Shape;36;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 name="Google Shape;37;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6"/>
          <p:cNvGrpSpPr/>
          <p:nvPr/>
        </p:nvGrpSpPr>
        <p:grpSpPr>
          <a:xfrm>
            <a:off x="830392" y="1191256"/>
            <a:ext cx="745763" cy="45826"/>
            <a:chOff x="4580561" y="2589004"/>
            <a:chExt cx="1064464" cy="25200"/>
          </a:xfrm>
        </p:grpSpPr>
        <p:sp>
          <p:nvSpPr>
            <p:cNvPr id="42" name="Google Shape;42;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5" name="Google Shape;45;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7"/>
          <p:cNvGrpSpPr/>
          <p:nvPr/>
        </p:nvGrpSpPr>
        <p:grpSpPr>
          <a:xfrm>
            <a:off x="830392" y="1191256"/>
            <a:ext cx="745763" cy="45826"/>
            <a:chOff x="4580561" y="2589004"/>
            <a:chExt cx="1064464" cy="25200"/>
          </a:xfrm>
        </p:grpSpPr>
        <p:sp>
          <p:nvSpPr>
            <p:cNvPr id="49" name="Google Shape;4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2" name="Google Shape;52;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3" name="Google Shape;53;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4" name="Shape 54"/>
        <p:cNvGrpSpPr/>
        <p:nvPr/>
      </p:nvGrpSpPr>
      <p:grpSpPr>
        <a:xfrm>
          <a:off x="0" y="0"/>
          <a:ext cx="0" cy="0"/>
          <a:chOff x="0" y="0"/>
          <a:chExt cx="0" cy="0"/>
        </a:xfrm>
      </p:grpSpPr>
      <p:grpSp>
        <p:nvGrpSpPr>
          <p:cNvPr id="55" name="Google Shape;55;p8"/>
          <p:cNvGrpSpPr/>
          <p:nvPr/>
        </p:nvGrpSpPr>
        <p:grpSpPr>
          <a:xfrm>
            <a:off x="830392" y="4169130"/>
            <a:ext cx="745763" cy="45826"/>
            <a:chOff x="4580561" y="2589004"/>
            <a:chExt cx="1064464" cy="25200"/>
          </a:xfrm>
        </p:grpSpPr>
        <p:sp>
          <p:nvSpPr>
            <p:cNvPr id="56" name="Google Shape;56;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59" name="Google Shape;59;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9"/>
          <p:cNvGrpSpPr/>
          <p:nvPr/>
        </p:nvGrpSpPr>
        <p:grpSpPr>
          <a:xfrm>
            <a:off x="830392" y="1191256"/>
            <a:ext cx="745763" cy="45826"/>
            <a:chOff x="4580561" y="2589004"/>
            <a:chExt cx="1064464" cy="25200"/>
          </a:xfrm>
        </p:grpSpPr>
        <p:sp>
          <p:nvSpPr>
            <p:cNvPr id="63" name="Google Shape;63;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6" name="Google Shape;66;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7" name="Google Shape;67;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1" name="Google Shape;71;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7.jpg"/><Relationship Id="rId4" Type="http://schemas.openxmlformats.org/officeDocument/2006/relationships/hyperlink" Target="https://unsplash.com/pt-br/@uns__nstudio?utm_content=creditCopyText&amp;utm_medium=referral&amp;utm_source=unsplash" TargetMode="External"/><Relationship Id="rId5" Type="http://schemas.openxmlformats.org/officeDocument/2006/relationships/hyperlink" Target="https://unsplash.com/pt-br/@uns__nstudio?utm_content=creditCopyText&amp;utm_medium=referral&amp;utm_source=unsplash" TargetMode="External"/><Relationship Id="rId6" Type="http://schemas.openxmlformats.org/officeDocument/2006/relationships/hyperlink" Target="https://unsplash.com/pt-br/fotografias/pessoa-escrevendo-na-mesa-de-madeira-marrom-perto-da-caneca-de-ceramica-branca-s9CC2SKySJM?utm_content=creditCopyText&amp;utm_medium=referral&amp;utm_source=unsplash" TargetMode="External"/><Relationship Id="rId7" Type="http://schemas.openxmlformats.org/officeDocument/2006/relationships/hyperlink" Target="https://unsplash.com/pt-br/fotografias/pessoa-escrevendo-na-mesa-de-madeira-marrom-perto-da-caneca-de-ceramica-branca-s9CC2SKySJM?utm_content=creditCopyText&amp;utm_medium=referral&amp;utm_source=unsplas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51.jpg"/><Relationship Id="rId4" Type="http://schemas.openxmlformats.org/officeDocument/2006/relationships/hyperlink" Target="https://unsplash.com/pt-br/@emilwidlund?utm_content=creditCopyText&amp;utm_medium=referral&amp;utm_source=unsplash" TargetMode="External"/><Relationship Id="rId5" Type="http://schemas.openxmlformats.org/officeDocument/2006/relationships/hyperlink" Target="https://unsplash.com/pt-br/@emilwidlund?utm_content=creditCopyText&amp;utm_medium=referral&amp;utm_source=unsplash" TargetMode="External"/><Relationship Id="rId6" Type="http://schemas.openxmlformats.org/officeDocument/2006/relationships/hyperlink" Target="https://unsplash.com/pt-br/fotografias/foto-da-estante-de-madeira-marrom-xrbbXIXAWY0?utm_content=creditCopyText&amp;utm_medium=referral&amp;utm_source=unsplash" TargetMode="External"/><Relationship Id="rId7" Type="http://schemas.openxmlformats.org/officeDocument/2006/relationships/hyperlink" Target="https://unsplash.com/pt-br/fotografias/foto-da-estante-de-madeira-marrom-xrbbXIXAWY0?utm_content=creditCopyText&amp;utm_medium=referral&amp;utm_source=unsplas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33.png"/><Relationship Id="rId6" Type="http://schemas.openxmlformats.org/officeDocument/2006/relationships/image" Target="../media/image25.png"/><Relationship Id="rId7"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hyperlink" Target="https://unsplash.com/pt-br/@thutra0803?utm_content=creditCopyText&amp;utm_medium=referral&amp;utm_source=unsplash" TargetMode="External"/><Relationship Id="rId4" Type="http://schemas.openxmlformats.org/officeDocument/2006/relationships/hyperlink" Target="https://unsplash.com/pt-br/@thutra0803?utm_content=creditCopyText&amp;utm_medium=referral&amp;utm_source=unsplash" TargetMode="External"/><Relationship Id="rId5" Type="http://schemas.openxmlformats.org/officeDocument/2006/relationships/hyperlink" Target="https://unsplash.com/pt-br/fotografias/camisa-social-azul-das-mulheres-TVSRWmnW8Us?utm_content=creditCopyText&amp;utm_medium=referral&amp;utm_source=unsplash" TargetMode="External"/><Relationship Id="rId6" Type="http://schemas.openxmlformats.org/officeDocument/2006/relationships/hyperlink" Target="https://unsplash.com/pt-br/fotografias/camisa-social-azul-das-mulheres-TVSRWmnW8Us?utm_content=creditCopyText&amp;utm_medium=referral&amp;utm_source=unsplash" TargetMode="External"/><Relationship Id="rId7"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37.png"/><Relationship Id="rId5"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hyperlink" Target="https://g.co/gemini/share/d31c9c13be28" TargetMode="External"/><Relationship Id="rId5" Type="http://schemas.openxmlformats.org/officeDocument/2006/relationships/hyperlink" Target="https://g.co/gemini/share/f0ef663b5ef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jpg"/><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researchrabbitapp.com/home" TargetMode="Externa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7.png"/><Relationship Id="rId5" Type="http://schemas.openxmlformats.org/officeDocument/2006/relationships/image" Target="../media/image12.jp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notebooklm.google.com/" TargetMode="External"/><Relationship Id="rId4" Type="http://schemas.openxmlformats.org/officeDocument/2006/relationships/image" Target="../media/image33.png"/><Relationship Id="rId5"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53.png"/><Relationship Id="rId5"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jpg"/><Relationship Id="rId4" Type="http://schemas.openxmlformats.org/officeDocument/2006/relationships/image" Target="../media/image8.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unsplash.com/pt-br/@kyleloftusstudios?utm_content=creditCopyText&amp;utm_medium=referral&amp;utm_source=unsplash" TargetMode="External"/><Relationship Id="rId4" Type="http://schemas.openxmlformats.org/officeDocument/2006/relationships/hyperlink" Target="https://unsplash.com/pt-br/@kyleloftusstudios?utm_content=creditCopyText&amp;utm_medium=referral&amp;utm_source=unsplash" TargetMode="External"/><Relationship Id="rId5" Type="http://schemas.openxmlformats.org/officeDocument/2006/relationships/hyperlink" Target="https://unsplash.com/pt-br/fotografias/uma-silhueta-de-uma-pessoa-no-escuro-e5Ay3YOIwKk?utm_content=creditCopyText&amp;utm_medium=referral&amp;utm_source=unsplash" TargetMode="External"/><Relationship Id="rId6" Type="http://schemas.openxmlformats.org/officeDocument/2006/relationships/hyperlink" Target="https://unsplash.com/pt-br/fotografias/uma-silhueta-de-uma-pessoa-no-escuro-e5Ay3YOIwKk?utm_content=creditCopyText&amp;utm_medium=referral&amp;utm_source=unsplash" TargetMode="External"/><Relationship Id="rId7"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p:nvPr/>
        </p:nvSpPr>
        <p:spPr>
          <a:xfrm>
            <a:off x="10025" y="0"/>
            <a:ext cx="9144000" cy="4060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nvSpPr>
        <p:spPr>
          <a:xfrm>
            <a:off x="-6175" y="1514925"/>
            <a:ext cx="9176400" cy="278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2800"/>
              <a:t>Ferramentas de Inteligência Artificial para suporte ao processo de pesquisa: IA como um co–cientista</a:t>
            </a:r>
            <a:endParaRPr b="1" sz="2800"/>
          </a:p>
          <a:p>
            <a:pPr indent="0" lvl="0" marL="0" rtl="0" algn="ctr">
              <a:spcBef>
                <a:spcPts val="0"/>
              </a:spcBef>
              <a:spcAft>
                <a:spcPts val="0"/>
              </a:spcAft>
              <a:buNone/>
            </a:pPr>
            <a:br>
              <a:rPr b="1" lang="pt-BR" sz="2800"/>
            </a:br>
            <a:r>
              <a:rPr lang="pt-BR" sz="1700"/>
              <a:t>Parte I: busca, indexação e extração de informações</a:t>
            </a:r>
            <a:endParaRPr sz="1700"/>
          </a:p>
          <a:p>
            <a:pPr indent="0" lvl="0" marL="0" rtl="0" algn="ctr">
              <a:spcBef>
                <a:spcPts val="0"/>
              </a:spcBef>
              <a:spcAft>
                <a:spcPts val="0"/>
              </a:spcAft>
              <a:buNone/>
            </a:pPr>
            <a:br>
              <a:rPr b="1" lang="pt-BR" sz="2600"/>
            </a:br>
            <a:r>
              <a:rPr lang="pt-BR" sz="2300"/>
              <a:t>Fábio Lobato, Ren</a:t>
            </a:r>
            <a:r>
              <a:rPr lang="pt-BR" sz="2300"/>
              <a:t>é Santin, </a:t>
            </a:r>
            <a:r>
              <a:rPr lang="pt-BR" sz="2300"/>
              <a:t>Matheus Couto, Ricardo Marcacini</a:t>
            </a:r>
            <a:br>
              <a:rPr lang="pt-BR" sz="2300"/>
            </a:br>
            <a:endParaRPr sz="1900"/>
          </a:p>
        </p:txBody>
      </p:sp>
      <p:pic>
        <p:nvPicPr>
          <p:cNvPr id="91" name="Google Shape;91;p14"/>
          <p:cNvPicPr preferRelativeResize="0"/>
          <p:nvPr/>
        </p:nvPicPr>
        <p:blipFill rotWithShape="1">
          <a:blip r:embed="rId3">
            <a:alphaModFix/>
          </a:blip>
          <a:srcRect b="0" l="0" r="37351" t="0"/>
          <a:stretch/>
        </p:blipFill>
        <p:spPr>
          <a:xfrm>
            <a:off x="4699576" y="0"/>
            <a:ext cx="4423774" cy="2960025"/>
          </a:xfrm>
          <a:prstGeom prst="rect">
            <a:avLst/>
          </a:prstGeom>
          <a:noFill/>
          <a:ln>
            <a:noFill/>
          </a:ln>
        </p:spPr>
      </p:pic>
      <p:sp>
        <p:nvSpPr>
          <p:cNvPr id="92" name="Google Shape;92;p14"/>
          <p:cNvSpPr txBox="1"/>
          <p:nvPr/>
        </p:nvSpPr>
        <p:spPr>
          <a:xfrm>
            <a:off x="219250" y="4443375"/>
            <a:ext cx="867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accent1"/>
                </a:solidFill>
                <a:latin typeface="Lato"/>
                <a:ea typeface="Lato"/>
                <a:cs typeface="Lato"/>
                <a:sym typeface="Lato"/>
              </a:rPr>
              <a:t>São Carlos, SP</a:t>
            </a:r>
            <a:endParaRPr sz="1300">
              <a:solidFill>
                <a:schemeClr val="accent1"/>
              </a:solidFill>
              <a:latin typeface="Lato"/>
              <a:ea typeface="Lato"/>
              <a:cs typeface="Lato"/>
              <a:sym typeface="Lato"/>
            </a:endParaRPr>
          </a:p>
          <a:p>
            <a:pPr indent="0" lvl="0" marL="0" rtl="0" algn="ctr">
              <a:spcBef>
                <a:spcPts val="0"/>
              </a:spcBef>
              <a:spcAft>
                <a:spcPts val="0"/>
              </a:spcAft>
              <a:buNone/>
            </a:pPr>
            <a:r>
              <a:rPr lang="pt-BR" sz="1300">
                <a:solidFill>
                  <a:schemeClr val="accent1"/>
                </a:solidFill>
                <a:latin typeface="Lato"/>
                <a:ea typeface="Lato"/>
                <a:cs typeface="Lato"/>
                <a:sym typeface="Lato"/>
              </a:rPr>
              <a:t>11 de outubro de 2025</a:t>
            </a:r>
            <a:endParaRPr i="1" sz="1300">
              <a:solidFill>
                <a:schemeClr val="accent1"/>
              </a:solidFill>
              <a:latin typeface="Lato"/>
              <a:ea typeface="Lato"/>
              <a:cs typeface="Lato"/>
              <a:sym typeface="Lato"/>
            </a:endParaRPr>
          </a:p>
        </p:txBody>
      </p:sp>
      <p:pic>
        <p:nvPicPr>
          <p:cNvPr id="93" name="Google Shape;93;p14"/>
          <p:cNvPicPr preferRelativeResize="0"/>
          <p:nvPr/>
        </p:nvPicPr>
        <p:blipFill>
          <a:blip r:embed="rId4">
            <a:alphaModFix/>
          </a:blip>
          <a:stretch>
            <a:fillRect/>
          </a:stretch>
        </p:blipFill>
        <p:spPr>
          <a:xfrm>
            <a:off x="219250" y="100924"/>
            <a:ext cx="2810301" cy="1271650"/>
          </a:xfrm>
          <a:prstGeom prst="rect">
            <a:avLst/>
          </a:prstGeom>
          <a:noFill/>
          <a:ln>
            <a:noFill/>
          </a:ln>
        </p:spPr>
      </p:pic>
      <p:pic>
        <p:nvPicPr>
          <p:cNvPr id="94" name="Google Shape;94;p14"/>
          <p:cNvPicPr preferRelativeResize="0"/>
          <p:nvPr/>
        </p:nvPicPr>
        <p:blipFill>
          <a:blip r:embed="rId5">
            <a:alphaModFix/>
          </a:blip>
          <a:stretch>
            <a:fillRect/>
          </a:stretch>
        </p:blipFill>
        <p:spPr>
          <a:xfrm>
            <a:off x="178312" y="3944175"/>
            <a:ext cx="1098687" cy="1155875"/>
          </a:xfrm>
          <a:prstGeom prst="rect">
            <a:avLst/>
          </a:prstGeom>
          <a:noFill/>
          <a:ln>
            <a:noFill/>
          </a:ln>
        </p:spPr>
      </p:pic>
      <p:pic>
        <p:nvPicPr>
          <p:cNvPr id="95" name="Google Shape;95;p14"/>
          <p:cNvPicPr preferRelativeResize="0"/>
          <p:nvPr/>
        </p:nvPicPr>
        <p:blipFill>
          <a:blip r:embed="rId6">
            <a:alphaModFix/>
          </a:blip>
          <a:stretch>
            <a:fillRect/>
          </a:stretch>
        </p:blipFill>
        <p:spPr>
          <a:xfrm>
            <a:off x="7975512" y="3944175"/>
            <a:ext cx="954668" cy="1155875"/>
          </a:xfrm>
          <a:prstGeom prst="rect">
            <a:avLst/>
          </a:prstGeom>
          <a:noFill/>
          <a:ln>
            <a:noFill/>
          </a:ln>
        </p:spPr>
      </p:pic>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3" title="Screenshot 2025-07-14 at 17.24.48.png"/>
          <p:cNvPicPr preferRelativeResize="0"/>
          <p:nvPr/>
        </p:nvPicPr>
        <p:blipFill>
          <a:blip r:embed="rId3">
            <a:alphaModFix/>
          </a:blip>
          <a:stretch>
            <a:fillRect/>
          </a:stretch>
        </p:blipFill>
        <p:spPr>
          <a:xfrm>
            <a:off x="1506000" y="0"/>
            <a:ext cx="6131991" cy="4838699"/>
          </a:xfrm>
          <a:prstGeom prst="rect">
            <a:avLst/>
          </a:prstGeom>
          <a:noFill/>
          <a:ln>
            <a:noFill/>
          </a:ln>
        </p:spPr>
      </p:pic>
      <p:sp>
        <p:nvSpPr>
          <p:cNvPr id="178" name="Google Shape;178;p23"/>
          <p:cNvSpPr txBox="1"/>
          <p:nvPr/>
        </p:nvSpPr>
        <p:spPr>
          <a:xfrm>
            <a:off x="1300500" y="4747875"/>
            <a:ext cx="654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solidFill>
                  <a:schemeClr val="accent1"/>
                </a:solidFill>
                <a:latin typeface="Lato"/>
                <a:ea typeface="Lato"/>
                <a:cs typeface="Lato"/>
                <a:sym typeface="Lato"/>
              </a:rPr>
              <a:t>https://www.theguardian.com/education/2025/jun/15/thousands-of-uk-university-students-caught-cheating-using-ai-artificial-intelligence-survey</a:t>
            </a:r>
            <a:endParaRPr sz="900">
              <a:solidFill>
                <a:schemeClr val="accent1"/>
              </a:solidFill>
              <a:latin typeface="Lato"/>
              <a:ea typeface="Lato"/>
              <a:cs typeface="Lato"/>
              <a:sym typeface="Lato"/>
            </a:endParaRPr>
          </a:p>
        </p:txBody>
      </p:sp>
      <p:sp>
        <p:nvSpPr>
          <p:cNvPr id="179" name="Google Shape;179;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4" title="Screenshot 2025-07-14 at 16.51.08.png"/>
          <p:cNvPicPr preferRelativeResize="0"/>
          <p:nvPr/>
        </p:nvPicPr>
        <p:blipFill>
          <a:blip r:embed="rId3">
            <a:alphaModFix/>
          </a:blip>
          <a:stretch>
            <a:fillRect/>
          </a:stretch>
        </p:blipFill>
        <p:spPr>
          <a:xfrm>
            <a:off x="2015300" y="50175"/>
            <a:ext cx="4878348" cy="4565275"/>
          </a:xfrm>
          <a:prstGeom prst="rect">
            <a:avLst/>
          </a:prstGeom>
          <a:noFill/>
          <a:ln>
            <a:noFill/>
          </a:ln>
        </p:spPr>
      </p:pic>
      <p:sp>
        <p:nvSpPr>
          <p:cNvPr id="185" name="Google Shape;185;p24"/>
          <p:cNvSpPr txBox="1"/>
          <p:nvPr/>
        </p:nvSpPr>
        <p:spPr>
          <a:xfrm>
            <a:off x="1067400" y="4615450"/>
            <a:ext cx="700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solidFill>
                  <a:schemeClr val="accent1"/>
                </a:solidFill>
                <a:latin typeface="Lato"/>
                <a:ea typeface="Lato"/>
                <a:cs typeface="Lato"/>
                <a:sym typeface="Lato"/>
              </a:rPr>
              <a:t>https://misinforeview.hks.harvard.edu/article/gpt-fabricated-scientific-papers-on-google-scholar-key-features-spread-and-implications-for-preempting-evidence-manipulation/</a:t>
            </a:r>
            <a:endParaRPr sz="900">
              <a:solidFill>
                <a:schemeClr val="accent1"/>
              </a:solidFill>
              <a:latin typeface="Lato"/>
              <a:ea typeface="Lato"/>
              <a:cs typeface="Lato"/>
              <a:sym typeface="Lato"/>
            </a:endParaRPr>
          </a:p>
        </p:txBody>
      </p:sp>
      <p:sp>
        <p:nvSpPr>
          <p:cNvPr id="186" name="Google Shape;186;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5" title="Screenshot 2025-07-14 at 16.48.43.png"/>
          <p:cNvPicPr preferRelativeResize="0"/>
          <p:nvPr/>
        </p:nvPicPr>
        <p:blipFill rotWithShape="1">
          <a:blip r:embed="rId3">
            <a:alphaModFix/>
          </a:blip>
          <a:srcRect b="18659" l="0" r="0" t="0"/>
          <a:stretch/>
        </p:blipFill>
        <p:spPr>
          <a:xfrm>
            <a:off x="2325700" y="50650"/>
            <a:ext cx="4170225" cy="4726499"/>
          </a:xfrm>
          <a:prstGeom prst="rect">
            <a:avLst/>
          </a:prstGeom>
          <a:noFill/>
          <a:ln>
            <a:noFill/>
          </a:ln>
        </p:spPr>
      </p:pic>
      <p:sp>
        <p:nvSpPr>
          <p:cNvPr id="192" name="Google Shape;192;p25"/>
          <p:cNvSpPr txBox="1"/>
          <p:nvPr/>
        </p:nvSpPr>
        <p:spPr>
          <a:xfrm>
            <a:off x="2174913" y="4711738"/>
            <a:ext cx="447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solidFill>
                  <a:schemeClr val="accent1"/>
                </a:solidFill>
                <a:latin typeface="Lato"/>
                <a:ea typeface="Lato"/>
                <a:cs typeface="Lato"/>
                <a:sym typeface="Lato"/>
              </a:rPr>
              <a:t>https://www.linkedin.com/posts/gustavo-eapa-batista_i-did-not-write-these-scientific-papersthough-activity-7300298414519373827-6_iq/</a:t>
            </a:r>
            <a:endParaRPr sz="900">
              <a:solidFill>
                <a:schemeClr val="accent1"/>
              </a:solidFill>
              <a:latin typeface="Lato"/>
              <a:ea typeface="Lato"/>
              <a:cs typeface="Lato"/>
              <a:sym typeface="Lato"/>
            </a:endParaRPr>
          </a:p>
        </p:txBody>
      </p:sp>
      <p:sp>
        <p:nvSpPr>
          <p:cNvPr id="193" name="Google Shape;193;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6" title="Screenshot 2025-07-14 at 16.53.50.png"/>
          <p:cNvPicPr preferRelativeResize="0"/>
          <p:nvPr/>
        </p:nvPicPr>
        <p:blipFill>
          <a:blip r:embed="rId3">
            <a:alphaModFix/>
          </a:blip>
          <a:stretch>
            <a:fillRect/>
          </a:stretch>
        </p:blipFill>
        <p:spPr>
          <a:xfrm>
            <a:off x="1410387" y="63825"/>
            <a:ext cx="6323224" cy="4685675"/>
          </a:xfrm>
          <a:prstGeom prst="rect">
            <a:avLst/>
          </a:prstGeom>
          <a:noFill/>
          <a:ln>
            <a:noFill/>
          </a:ln>
        </p:spPr>
      </p:pic>
      <p:sp>
        <p:nvSpPr>
          <p:cNvPr id="199" name="Google Shape;199;p26"/>
          <p:cNvSpPr txBox="1"/>
          <p:nvPr/>
        </p:nvSpPr>
        <p:spPr>
          <a:xfrm>
            <a:off x="59025" y="4804800"/>
            <a:ext cx="896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chemeClr val="accent1"/>
                </a:solidFill>
                <a:latin typeface="Lato"/>
                <a:ea typeface="Lato"/>
                <a:cs typeface="Lato"/>
                <a:sym typeface="Lato"/>
              </a:rPr>
              <a:t>https://www.theguardian.com/technology/2025/jul/14/scientists-reportedly-hiding-ai-text-prompts-in-academic-papers-to-receive-positive-peer-reviews</a:t>
            </a:r>
            <a:endParaRPr sz="1000">
              <a:solidFill>
                <a:schemeClr val="accent1"/>
              </a:solidFill>
              <a:latin typeface="Lato"/>
              <a:ea typeface="Lato"/>
              <a:cs typeface="Lato"/>
              <a:sym typeface="Lato"/>
            </a:endParaRPr>
          </a:p>
        </p:txBody>
      </p:sp>
      <p:sp>
        <p:nvSpPr>
          <p:cNvPr id="200" name="Google Shape;200;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Momento</a:t>
            </a:r>
            <a:r>
              <a:rPr lang="pt-BR"/>
              <a:t> intera</a:t>
            </a:r>
            <a:r>
              <a:rPr lang="pt-BR"/>
              <a:t>ção</a:t>
            </a:r>
            <a:endParaRPr/>
          </a:p>
        </p:txBody>
      </p:sp>
      <p:sp>
        <p:nvSpPr>
          <p:cNvPr id="206" name="Google Shape;206;p27"/>
          <p:cNvSpPr txBox="1"/>
          <p:nvPr>
            <p:ph idx="1" type="body"/>
          </p:nvPr>
        </p:nvSpPr>
        <p:spPr>
          <a:xfrm>
            <a:off x="297450" y="1379840"/>
            <a:ext cx="8522400" cy="3141300"/>
          </a:xfrm>
          <a:prstGeom prst="rect">
            <a:avLst/>
          </a:prstGeom>
        </p:spPr>
        <p:txBody>
          <a:bodyPr anchorCtr="0" anchor="t" bIns="91425" lIns="91425" spcFirstLastPara="1" rIns="91425" wrap="square" tIns="91425">
            <a:normAutofit/>
          </a:bodyPr>
          <a:lstStyle/>
          <a:p>
            <a:pPr indent="0" lvl="0" marL="0" rtl="0" algn="just">
              <a:lnSpc>
                <a:spcPct val="200000"/>
              </a:lnSpc>
              <a:spcBef>
                <a:spcPts val="0"/>
              </a:spcBef>
              <a:spcAft>
                <a:spcPts val="0"/>
              </a:spcAft>
              <a:buNone/>
            </a:pPr>
            <a:r>
              <a:t/>
            </a:r>
            <a:endParaRPr i="1"/>
          </a:p>
          <a:p>
            <a:pPr indent="0" lvl="0" marL="0" rtl="0" algn="just">
              <a:lnSpc>
                <a:spcPct val="200000"/>
              </a:lnSpc>
              <a:spcBef>
                <a:spcPts val="1200"/>
              </a:spcBef>
              <a:spcAft>
                <a:spcPts val="1200"/>
              </a:spcAft>
              <a:buNone/>
            </a:pPr>
            <a:r>
              <a:rPr i="1" lang="pt-BR"/>
              <a:t>Há algum caso interessante que vocês desejem compartilhar? </a:t>
            </a:r>
            <a:endParaRPr i="1"/>
          </a:p>
        </p:txBody>
      </p:sp>
      <p:sp>
        <p:nvSpPr>
          <p:cNvPr id="207" name="Google Shape;207;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sz="1500"/>
              <a:t>Objetivos de aprendizagem</a:t>
            </a:r>
            <a:endParaRPr sz="1500"/>
          </a:p>
        </p:txBody>
      </p:sp>
      <p:pic>
        <p:nvPicPr>
          <p:cNvPr id="213" name="Google Shape;213;p28" title="unseen-studio-s9CC2SKySJM-unsplash.jpg"/>
          <p:cNvPicPr preferRelativeResize="0"/>
          <p:nvPr/>
        </p:nvPicPr>
        <p:blipFill>
          <a:blip r:embed="rId3">
            <a:alphaModFix/>
          </a:blip>
          <a:stretch>
            <a:fillRect/>
          </a:stretch>
        </p:blipFill>
        <p:spPr>
          <a:xfrm>
            <a:off x="1522838" y="233600"/>
            <a:ext cx="6101626" cy="4067750"/>
          </a:xfrm>
          <a:prstGeom prst="rect">
            <a:avLst/>
          </a:prstGeom>
          <a:noFill/>
          <a:ln>
            <a:noFill/>
          </a:ln>
        </p:spPr>
      </p:pic>
      <p:sp>
        <p:nvSpPr>
          <p:cNvPr id="214" name="Google Shape;214;p28"/>
          <p:cNvSpPr txBox="1"/>
          <p:nvPr/>
        </p:nvSpPr>
        <p:spPr>
          <a:xfrm>
            <a:off x="5903600" y="4227550"/>
            <a:ext cx="226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t>Foto de</a:t>
            </a:r>
            <a:r>
              <a:rPr lang="pt-BR" sz="800">
                <a:uFill>
                  <a:noFill/>
                </a:uFill>
                <a:hlinkClick r:id="rId4"/>
              </a:rPr>
              <a:t> </a:t>
            </a:r>
            <a:r>
              <a:rPr lang="pt-BR" sz="800" u="sng">
                <a:solidFill>
                  <a:schemeClr val="hlink"/>
                </a:solidFill>
                <a:hlinkClick r:id="rId5"/>
              </a:rPr>
              <a:t>Unseen Studio</a:t>
            </a:r>
            <a:r>
              <a:rPr lang="pt-BR" sz="800"/>
              <a:t> na</a:t>
            </a:r>
            <a:r>
              <a:rPr lang="pt-BR" sz="800">
                <a:uFill>
                  <a:noFill/>
                </a:uFill>
                <a:hlinkClick r:id="rId6"/>
              </a:rPr>
              <a:t> </a:t>
            </a:r>
            <a:r>
              <a:rPr lang="pt-BR" sz="800" u="sng">
                <a:solidFill>
                  <a:schemeClr val="hlink"/>
                </a:solidFill>
                <a:hlinkClick r:id="rId7"/>
              </a:rPr>
              <a:t>Unsplash</a:t>
            </a:r>
            <a:endParaRPr sz="1000">
              <a:solidFill>
                <a:schemeClr val="accent1"/>
              </a:solidFill>
              <a:latin typeface="Lato"/>
              <a:ea typeface="Lato"/>
              <a:cs typeface="Lato"/>
              <a:sym typeface="Lato"/>
            </a:endParaRPr>
          </a:p>
        </p:txBody>
      </p:sp>
      <p:sp>
        <p:nvSpPr>
          <p:cNvPr id="215" name="Google Shape;215;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Objetivos de aprendizagem</a:t>
            </a:r>
            <a:endParaRPr/>
          </a:p>
        </p:txBody>
      </p:sp>
      <p:sp>
        <p:nvSpPr>
          <p:cNvPr id="221" name="Google Shape;221;p29"/>
          <p:cNvSpPr txBox="1"/>
          <p:nvPr>
            <p:ph idx="1" type="body"/>
          </p:nvPr>
        </p:nvSpPr>
        <p:spPr>
          <a:xfrm>
            <a:off x="297450" y="1379840"/>
            <a:ext cx="8522400" cy="3141300"/>
          </a:xfrm>
          <a:prstGeom prst="rect">
            <a:avLst/>
          </a:prstGeom>
        </p:spPr>
        <p:txBody>
          <a:bodyPr anchorCtr="0" anchor="t" bIns="91425" lIns="91425" spcFirstLastPara="1" rIns="91425" wrap="square" tIns="91425">
            <a:normAutofit/>
          </a:bodyPr>
          <a:lstStyle/>
          <a:p>
            <a:pPr indent="0" lvl="0" marL="0" rtl="0" algn="just">
              <a:lnSpc>
                <a:spcPct val="200000"/>
              </a:lnSpc>
              <a:spcBef>
                <a:spcPts val="0"/>
              </a:spcBef>
              <a:spcAft>
                <a:spcPts val="1200"/>
              </a:spcAft>
              <a:buNone/>
            </a:pPr>
            <a:r>
              <a:rPr i="1" lang="pt-BR"/>
              <a:t>Instrumentalizar pessoas pesquisadoras com os </a:t>
            </a:r>
            <a:r>
              <a:rPr b="1" i="1" lang="pt-BR"/>
              <a:t>principais avanços da inteligência artificial</a:t>
            </a:r>
            <a:r>
              <a:rPr i="1" lang="pt-BR"/>
              <a:t> como suporte ao processo de pesquisa científica, apresentando </a:t>
            </a:r>
            <a:r>
              <a:rPr b="1" i="1" lang="pt-BR"/>
              <a:t>ferramentas, boas práticas e princípios</a:t>
            </a:r>
            <a:r>
              <a:rPr i="1" lang="pt-BR"/>
              <a:t> que sejam aplicáveis ao seu fazer diário.</a:t>
            </a:r>
            <a:endParaRPr i="1"/>
          </a:p>
        </p:txBody>
      </p:sp>
      <p:sp>
        <p:nvSpPr>
          <p:cNvPr id="222" name="Google Shape;222;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nvSpPr>
        <p:spPr>
          <a:xfrm>
            <a:off x="0" y="4528025"/>
            <a:ext cx="8931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chemeClr val="accent1"/>
                </a:solidFill>
                <a:latin typeface="Lato"/>
                <a:ea typeface="Lato"/>
                <a:cs typeface="Lato"/>
                <a:sym typeface="Lato"/>
              </a:rPr>
              <a:t>Mishra, Tanisha, Edward Sutanto, Rini Rossanti, Nayana Pant, Anum Ashraf, Akshay Raut, Germaine Uwabareze, Ajayi Oluwatomiwa, and Bushra Zeeshan. "Use of large language models as artificial intelligence tools in academic research and publishing among global clinical researchers." Scientific Reports 14, no. 1 (2024): 31672.</a:t>
            </a:r>
            <a:endParaRPr sz="1100">
              <a:solidFill>
                <a:schemeClr val="accent1"/>
              </a:solidFill>
              <a:latin typeface="Lato"/>
              <a:ea typeface="Lato"/>
              <a:cs typeface="Lato"/>
              <a:sym typeface="Lato"/>
            </a:endParaRPr>
          </a:p>
        </p:txBody>
      </p:sp>
      <p:pic>
        <p:nvPicPr>
          <p:cNvPr id="228" name="Google Shape;228;p30" title="Screenshot 2025-07-15 at 08.07.59.png"/>
          <p:cNvPicPr preferRelativeResize="0"/>
          <p:nvPr/>
        </p:nvPicPr>
        <p:blipFill>
          <a:blip r:embed="rId3">
            <a:alphaModFix/>
          </a:blip>
          <a:stretch>
            <a:fillRect/>
          </a:stretch>
        </p:blipFill>
        <p:spPr>
          <a:xfrm>
            <a:off x="152400" y="152400"/>
            <a:ext cx="8839202" cy="4033690"/>
          </a:xfrm>
          <a:prstGeom prst="rect">
            <a:avLst/>
          </a:prstGeom>
          <a:noFill/>
          <a:ln>
            <a:noFill/>
          </a:ln>
        </p:spPr>
      </p:pic>
      <p:sp>
        <p:nvSpPr>
          <p:cNvPr id="229" name="Google Shape;229;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1" title="Screenshot 2025-07-14 at 17.12.07.png"/>
          <p:cNvPicPr preferRelativeResize="0"/>
          <p:nvPr/>
        </p:nvPicPr>
        <p:blipFill>
          <a:blip r:embed="rId3">
            <a:alphaModFix/>
          </a:blip>
          <a:stretch>
            <a:fillRect/>
          </a:stretch>
        </p:blipFill>
        <p:spPr>
          <a:xfrm>
            <a:off x="935725" y="123075"/>
            <a:ext cx="7272549" cy="4668726"/>
          </a:xfrm>
          <a:prstGeom prst="rect">
            <a:avLst/>
          </a:prstGeom>
          <a:noFill/>
          <a:ln>
            <a:noFill/>
          </a:ln>
        </p:spPr>
      </p:pic>
      <p:sp>
        <p:nvSpPr>
          <p:cNvPr id="235" name="Google Shape;235;p31"/>
          <p:cNvSpPr txBox="1"/>
          <p:nvPr/>
        </p:nvSpPr>
        <p:spPr>
          <a:xfrm>
            <a:off x="0" y="4528025"/>
            <a:ext cx="8931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chemeClr val="accent1"/>
                </a:solidFill>
                <a:latin typeface="Lato"/>
                <a:ea typeface="Lato"/>
                <a:cs typeface="Lato"/>
                <a:sym typeface="Lato"/>
              </a:rPr>
              <a:t>Mishra, Tanisha, Edward Sutanto, Rini Rossanti, Nayana Pant, Anum Ashraf, Akshay Raut, Germaine Uwabareze, Ajayi Oluwatomiwa, and Bushra Zeeshan. "Use of large language models as artificial intelligence tools in academic research and publishing among global clinical researchers." Scientific Reports 14, no. 1 (2024): 31672.</a:t>
            </a:r>
            <a:endParaRPr sz="1100">
              <a:solidFill>
                <a:schemeClr val="accent1"/>
              </a:solidFill>
              <a:latin typeface="Lato"/>
              <a:ea typeface="Lato"/>
              <a:cs typeface="Lato"/>
              <a:sym typeface="Lato"/>
            </a:endParaRPr>
          </a:p>
        </p:txBody>
      </p:sp>
      <p:sp>
        <p:nvSpPr>
          <p:cNvPr id="236" name="Google Shape;236;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nvSpPr>
        <p:spPr>
          <a:xfrm>
            <a:off x="0" y="4528025"/>
            <a:ext cx="8931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chemeClr val="accent1"/>
                </a:solidFill>
                <a:latin typeface="Lato"/>
                <a:ea typeface="Lato"/>
                <a:cs typeface="Lato"/>
                <a:sym typeface="Lato"/>
              </a:rPr>
              <a:t>Mishra, Tanisha, Edward Sutanto, Rini Rossanti, Nayana Pant, Anum Ashraf, Akshay Raut, Germaine Uwabareze, Ajayi Oluwatomiwa, and Bushra Zeeshan. "Use of large language models as artificial intelligence tools in academic research and publishing among global clinical researchers." Scientific Reports 14, no. 1 (2024): 31672.</a:t>
            </a:r>
            <a:endParaRPr sz="1100">
              <a:solidFill>
                <a:schemeClr val="accent1"/>
              </a:solidFill>
              <a:latin typeface="Lato"/>
              <a:ea typeface="Lato"/>
              <a:cs typeface="Lato"/>
              <a:sym typeface="Lato"/>
            </a:endParaRPr>
          </a:p>
        </p:txBody>
      </p:sp>
      <p:pic>
        <p:nvPicPr>
          <p:cNvPr id="242" name="Google Shape;242;p32" title="Screenshot 2025-07-14 at 17.12.16.png"/>
          <p:cNvPicPr preferRelativeResize="0"/>
          <p:nvPr/>
        </p:nvPicPr>
        <p:blipFill>
          <a:blip r:embed="rId3">
            <a:alphaModFix/>
          </a:blip>
          <a:stretch>
            <a:fillRect/>
          </a:stretch>
        </p:blipFill>
        <p:spPr>
          <a:xfrm>
            <a:off x="987425" y="196350"/>
            <a:ext cx="7169145" cy="4223225"/>
          </a:xfrm>
          <a:prstGeom prst="rect">
            <a:avLst/>
          </a:prstGeom>
          <a:noFill/>
          <a:ln>
            <a:noFill/>
          </a:ln>
        </p:spPr>
      </p:pic>
      <p:sp>
        <p:nvSpPr>
          <p:cNvPr id="243" name="Google Shape;243;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297450" y="3998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3100"/>
              <a:t>Agenda</a:t>
            </a:r>
            <a:endParaRPr sz="3100"/>
          </a:p>
        </p:txBody>
      </p:sp>
      <p:sp>
        <p:nvSpPr>
          <p:cNvPr id="102" name="Google Shape;102;p15"/>
          <p:cNvSpPr txBox="1"/>
          <p:nvPr/>
        </p:nvSpPr>
        <p:spPr>
          <a:xfrm>
            <a:off x="348100" y="1219750"/>
            <a:ext cx="8798700" cy="3282300"/>
          </a:xfrm>
          <a:prstGeom prst="rect">
            <a:avLst/>
          </a:prstGeom>
          <a:noFill/>
          <a:ln>
            <a:noFill/>
          </a:ln>
        </p:spPr>
        <p:txBody>
          <a:bodyPr anchorCtr="0" anchor="t" bIns="91425" lIns="91425" spcFirstLastPara="1" rIns="91425" wrap="square" tIns="91425">
            <a:spAutoFit/>
          </a:bodyPr>
          <a:lstStyle/>
          <a:p>
            <a:pPr indent="-339725" lvl="0" marL="457200" rtl="0" algn="l">
              <a:lnSpc>
                <a:spcPct val="150000"/>
              </a:lnSpc>
              <a:spcBef>
                <a:spcPts val="0"/>
              </a:spcBef>
              <a:spcAft>
                <a:spcPts val="0"/>
              </a:spcAft>
              <a:buSzPts val="1750"/>
              <a:buChar char="-"/>
            </a:pPr>
            <a:r>
              <a:rPr lang="pt-BR" sz="1750">
                <a:highlight>
                  <a:schemeClr val="lt1"/>
                </a:highlight>
              </a:rPr>
              <a:t>Apresentação dos ministrantes</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IA e a Pesquisa Científica: darkside</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Objetivos de aprendizagem</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IA e a pesquisa científica: possibilidades e ferramentas</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Panorama do curso</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Busca, Indexação e Extração de informações</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Extras: tarefa</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Considerações Finais</a:t>
            </a:r>
            <a:endParaRPr sz="1750">
              <a:highlight>
                <a:schemeClr val="lt1"/>
              </a:highlight>
            </a:endParaRPr>
          </a:p>
        </p:txBody>
      </p:sp>
      <p:sp>
        <p:nvSpPr>
          <p:cNvPr id="103" name="Google Shape;103;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nvSpPr>
        <p:spPr>
          <a:xfrm>
            <a:off x="103325" y="4641700"/>
            <a:ext cx="8995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accent1"/>
                </a:solidFill>
                <a:latin typeface="Lato"/>
                <a:ea typeface="Lato"/>
                <a:cs typeface="Lato"/>
                <a:sym typeface="Lato"/>
              </a:rPr>
              <a:t>Chen, Qiguang, Mingda Yang, Libo Qin, Jinhao Liu, Zheng Yan, Jiannan Guan, Dengyun Peng et al. "AI4Research: A Survey of Artificial Intelligence for Scientific Research." arXiv preprint arXiv:2507.01903 (2025).</a:t>
            </a:r>
            <a:endParaRPr sz="1300">
              <a:solidFill>
                <a:schemeClr val="accent1"/>
              </a:solidFill>
              <a:latin typeface="Lato"/>
              <a:ea typeface="Lato"/>
              <a:cs typeface="Lato"/>
              <a:sym typeface="Lato"/>
            </a:endParaRPr>
          </a:p>
        </p:txBody>
      </p:sp>
      <p:pic>
        <p:nvPicPr>
          <p:cNvPr id="249" name="Google Shape;249;p33" title="Screenshot 2025-07-15 at 08.09.03.png"/>
          <p:cNvPicPr preferRelativeResize="0"/>
          <p:nvPr/>
        </p:nvPicPr>
        <p:blipFill>
          <a:blip r:embed="rId3">
            <a:alphaModFix/>
          </a:blip>
          <a:stretch>
            <a:fillRect/>
          </a:stretch>
        </p:blipFill>
        <p:spPr>
          <a:xfrm>
            <a:off x="152400" y="661500"/>
            <a:ext cx="8839202" cy="3820499"/>
          </a:xfrm>
          <a:prstGeom prst="rect">
            <a:avLst/>
          </a:prstGeom>
          <a:noFill/>
          <a:ln>
            <a:noFill/>
          </a:ln>
        </p:spPr>
      </p:pic>
      <p:sp>
        <p:nvSpPr>
          <p:cNvPr id="250" name="Google Shape;250;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4" title="Screenshot 2025-07-14 at 16.38.19.png"/>
          <p:cNvPicPr preferRelativeResize="0"/>
          <p:nvPr/>
        </p:nvPicPr>
        <p:blipFill rotWithShape="1">
          <a:blip r:embed="rId3">
            <a:alphaModFix/>
          </a:blip>
          <a:srcRect b="17033" l="0" r="0" t="0"/>
          <a:stretch/>
        </p:blipFill>
        <p:spPr>
          <a:xfrm>
            <a:off x="764875" y="85975"/>
            <a:ext cx="7965050" cy="4586451"/>
          </a:xfrm>
          <a:prstGeom prst="rect">
            <a:avLst/>
          </a:prstGeom>
          <a:noFill/>
          <a:ln>
            <a:noFill/>
          </a:ln>
        </p:spPr>
      </p:pic>
      <p:sp>
        <p:nvSpPr>
          <p:cNvPr id="256" name="Google Shape;256;p34"/>
          <p:cNvSpPr txBox="1"/>
          <p:nvPr/>
        </p:nvSpPr>
        <p:spPr>
          <a:xfrm>
            <a:off x="103325" y="4641700"/>
            <a:ext cx="8995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accent1"/>
                </a:solidFill>
                <a:latin typeface="Lato"/>
                <a:ea typeface="Lato"/>
                <a:cs typeface="Lato"/>
                <a:sym typeface="Lato"/>
              </a:rPr>
              <a:t>Chen, Qiguang, Mingda Yang, Libo Qin, Jinhao Liu, Zheng Yan, Jiannan Guan, Dengyun Peng et al. "AI4Research: A Survey of Artificial Intelligence for Scientific Research." arXiv preprint arXiv:2507.01903 (2025).</a:t>
            </a:r>
            <a:endParaRPr sz="1300">
              <a:solidFill>
                <a:schemeClr val="accent1"/>
              </a:solidFill>
              <a:latin typeface="Lato"/>
              <a:ea typeface="Lato"/>
              <a:cs typeface="Lato"/>
              <a:sym typeface="Lato"/>
            </a:endParaRPr>
          </a:p>
        </p:txBody>
      </p:sp>
      <p:sp>
        <p:nvSpPr>
          <p:cNvPr id="257" name="Google Shape;257;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nvSpPr>
        <p:spPr>
          <a:xfrm>
            <a:off x="383725" y="4685975"/>
            <a:ext cx="84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rgbClr val="222222"/>
                </a:solidFill>
                <a:highlight>
                  <a:srgbClr val="FFFFFF"/>
                </a:highlight>
              </a:rPr>
              <a:t>Gottweis, J., Weng, W.H., Daryin, A., Tu, T., Palepu, A., Sirkovic, P., Myaskovsky, A., Weissenberger, F., Rong, K., Tanno, R. and Saab, K., 2025. Towards an AI co-scientist. </a:t>
            </a:r>
            <a:r>
              <a:rPr i="1" lang="pt-BR" sz="1000">
                <a:solidFill>
                  <a:srgbClr val="222222"/>
                </a:solidFill>
                <a:highlight>
                  <a:srgbClr val="FFFFFF"/>
                </a:highlight>
              </a:rPr>
              <a:t>arXiv preprint arXiv:2502.18864</a:t>
            </a:r>
            <a:r>
              <a:rPr lang="pt-BR" sz="1000">
                <a:solidFill>
                  <a:srgbClr val="222222"/>
                </a:solidFill>
                <a:highlight>
                  <a:srgbClr val="FFFFFF"/>
                </a:highlight>
              </a:rPr>
              <a:t>.</a:t>
            </a:r>
            <a:endParaRPr sz="1300">
              <a:solidFill>
                <a:schemeClr val="accent1"/>
              </a:solidFill>
              <a:latin typeface="Lato"/>
              <a:ea typeface="Lato"/>
              <a:cs typeface="Lato"/>
              <a:sym typeface="Lato"/>
            </a:endParaRPr>
          </a:p>
        </p:txBody>
      </p:sp>
      <p:pic>
        <p:nvPicPr>
          <p:cNvPr id="263" name="Google Shape;263;p35" title="Screenshot 2025-07-15 at 08.10.15.png"/>
          <p:cNvPicPr preferRelativeResize="0"/>
          <p:nvPr/>
        </p:nvPicPr>
        <p:blipFill>
          <a:blip r:embed="rId3">
            <a:alphaModFix/>
          </a:blip>
          <a:stretch>
            <a:fillRect/>
          </a:stretch>
        </p:blipFill>
        <p:spPr>
          <a:xfrm>
            <a:off x="658863" y="171050"/>
            <a:ext cx="7826284" cy="4381175"/>
          </a:xfrm>
          <a:prstGeom prst="rect">
            <a:avLst/>
          </a:prstGeom>
          <a:noFill/>
          <a:ln>
            <a:noFill/>
          </a:ln>
        </p:spPr>
      </p:pic>
      <p:sp>
        <p:nvSpPr>
          <p:cNvPr id="264" name="Google Shape;264;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6" title="Screenshot 2025-07-14 at 17.35.36.png"/>
          <p:cNvPicPr preferRelativeResize="0"/>
          <p:nvPr/>
        </p:nvPicPr>
        <p:blipFill>
          <a:blip r:embed="rId3">
            <a:alphaModFix/>
          </a:blip>
          <a:stretch>
            <a:fillRect/>
          </a:stretch>
        </p:blipFill>
        <p:spPr>
          <a:xfrm>
            <a:off x="152400" y="152400"/>
            <a:ext cx="8839201" cy="4329404"/>
          </a:xfrm>
          <a:prstGeom prst="rect">
            <a:avLst/>
          </a:prstGeom>
          <a:noFill/>
          <a:ln>
            <a:noFill/>
          </a:ln>
        </p:spPr>
      </p:pic>
      <p:sp>
        <p:nvSpPr>
          <p:cNvPr id="270" name="Google Shape;270;p36"/>
          <p:cNvSpPr txBox="1"/>
          <p:nvPr/>
        </p:nvSpPr>
        <p:spPr>
          <a:xfrm>
            <a:off x="383725" y="4685975"/>
            <a:ext cx="84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rgbClr val="222222"/>
                </a:solidFill>
                <a:highlight>
                  <a:srgbClr val="FFFFFF"/>
                </a:highlight>
              </a:rPr>
              <a:t>Gottweis, J., Weng, W.H., Daryin, A., Tu, T., Palepu, A., Sirkovic, P., Myaskovsky, A., Weissenberger, F., Rong, K., Tanno, R. and Saab, K., 2025. Towards an AI co-scientist. </a:t>
            </a:r>
            <a:r>
              <a:rPr i="1" lang="pt-BR" sz="1000">
                <a:solidFill>
                  <a:srgbClr val="222222"/>
                </a:solidFill>
                <a:highlight>
                  <a:srgbClr val="FFFFFF"/>
                </a:highlight>
              </a:rPr>
              <a:t>arXiv preprint arXiv:2502.18864</a:t>
            </a:r>
            <a:r>
              <a:rPr lang="pt-BR" sz="1000">
                <a:solidFill>
                  <a:srgbClr val="222222"/>
                </a:solidFill>
                <a:highlight>
                  <a:srgbClr val="FFFFFF"/>
                </a:highlight>
              </a:rPr>
              <a:t>.</a:t>
            </a:r>
            <a:endParaRPr sz="1300">
              <a:solidFill>
                <a:schemeClr val="accent1"/>
              </a:solidFill>
              <a:latin typeface="Lato"/>
              <a:ea typeface="Lato"/>
              <a:cs typeface="Lato"/>
              <a:sym typeface="Lato"/>
            </a:endParaRPr>
          </a:p>
        </p:txBody>
      </p:sp>
      <p:sp>
        <p:nvSpPr>
          <p:cNvPr id="271" name="Google Shape;271;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Panorama do curso</a:t>
            </a:r>
            <a:endParaRPr/>
          </a:p>
        </p:txBody>
      </p:sp>
      <p:sp>
        <p:nvSpPr>
          <p:cNvPr id="277" name="Google Shape;277;p37"/>
          <p:cNvSpPr txBox="1"/>
          <p:nvPr>
            <p:ph idx="1" type="body"/>
          </p:nvPr>
        </p:nvSpPr>
        <p:spPr>
          <a:xfrm>
            <a:off x="297450" y="1379840"/>
            <a:ext cx="8522400" cy="3141300"/>
          </a:xfrm>
          <a:prstGeom prst="rect">
            <a:avLst/>
          </a:prstGeom>
        </p:spPr>
        <p:txBody>
          <a:bodyPr anchorCtr="0" anchor="t" bIns="91425" lIns="91425" spcFirstLastPara="1" rIns="91425" wrap="square" tIns="91425">
            <a:normAutofit fontScale="92500"/>
          </a:bodyPr>
          <a:lstStyle/>
          <a:p>
            <a:pPr indent="-381317" lvl="0" marL="457200" rtl="0" algn="l">
              <a:lnSpc>
                <a:spcPct val="150000"/>
              </a:lnSpc>
              <a:spcBef>
                <a:spcPts val="0"/>
              </a:spcBef>
              <a:spcAft>
                <a:spcPts val="0"/>
              </a:spcAft>
              <a:buSzPct val="100000"/>
              <a:buChar char="-"/>
            </a:pPr>
            <a:r>
              <a:rPr lang="pt-BR"/>
              <a:t>P0: introdu</a:t>
            </a:r>
            <a:r>
              <a:rPr lang="pt-BR"/>
              <a:t>ção e apresentação dos membros</a:t>
            </a:r>
            <a:endParaRPr/>
          </a:p>
          <a:p>
            <a:pPr indent="-381317" lvl="0" marL="457200" rtl="0" algn="l">
              <a:lnSpc>
                <a:spcPct val="150000"/>
              </a:lnSpc>
              <a:spcBef>
                <a:spcPts val="0"/>
              </a:spcBef>
              <a:spcAft>
                <a:spcPts val="0"/>
              </a:spcAft>
              <a:buSzPct val="100000"/>
              <a:buChar char="-"/>
            </a:pPr>
            <a:r>
              <a:rPr lang="pt-BR"/>
              <a:t>P1: busca, indexação e extração de informações</a:t>
            </a:r>
            <a:endParaRPr/>
          </a:p>
          <a:p>
            <a:pPr indent="-381317" lvl="0" marL="457200" rtl="0" algn="l">
              <a:lnSpc>
                <a:spcPct val="150000"/>
              </a:lnSpc>
              <a:spcBef>
                <a:spcPts val="0"/>
              </a:spcBef>
              <a:spcAft>
                <a:spcPts val="0"/>
              </a:spcAft>
              <a:buSzPct val="100000"/>
              <a:buChar char="-"/>
            </a:pPr>
            <a:r>
              <a:rPr lang="pt-BR"/>
              <a:t>P2: construção do desenho de pesquisa e replicação de experimentos</a:t>
            </a:r>
            <a:endParaRPr/>
          </a:p>
          <a:p>
            <a:pPr indent="-381317" lvl="0" marL="457200" rtl="0" algn="l">
              <a:lnSpc>
                <a:spcPct val="150000"/>
              </a:lnSpc>
              <a:spcBef>
                <a:spcPts val="0"/>
              </a:spcBef>
              <a:spcAft>
                <a:spcPts val="0"/>
              </a:spcAft>
              <a:buSzPct val="100000"/>
              <a:buChar char="-"/>
            </a:pPr>
            <a:r>
              <a:rPr lang="pt-BR"/>
              <a:t>P3: revisão, submissão, aspectos éticos e documentação</a:t>
            </a:r>
            <a:endParaRPr/>
          </a:p>
        </p:txBody>
      </p:sp>
      <p:sp>
        <p:nvSpPr>
          <p:cNvPr id="278" name="Google Shape;278;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t>Busca, indexa</a:t>
            </a:r>
            <a:r>
              <a:rPr lang="pt-BR"/>
              <a:t>ção e extração de informações</a:t>
            </a:r>
            <a:endParaRPr/>
          </a:p>
        </p:txBody>
      </p:sp>
      <p:pic>
        <p:nvPicPr>
          <p:cNvPr id="284" name="Google Shape;284;p38" title="emil-widlund-xrbbXIXAWY0-unsplash.jpg"/>
          <p:cNvPicPr preferRelativeResize="0"/>
          <p:nvPr/>
        </p:nvPicPr>
        <p:blipFill>
          <a:blip r:embed="rId3">
            <a:alphaModFix/>
          </a:blip>
          <a:stretch>
            <a:fillRect/>
          </a:stretch>
        </p:blipFill>
        <p:spPr>
          <a:xfrm>
            <a:off x="3119088" y="77650"/>
            <a:ext cx="2905822" cy="4067753"/>
          </a:xfrm>
          <a:prstGeom prst="rect">
            <a:avLst/>
          </a:prstGeom>
          <a:noFill/>
          <a:ln>
            <a:noFill/>
          </a:ln>
        </p:spPr>
      </p:pic>
      <p:sp>
        <p:nvSpPr>
          <p:cNvPr id="285" name="Google Shape;285;p38"/>
          <p:cNvSpPr txBox="1"/>
          <p:nvPr/>
        </p:nvSpPr>
        <p:spPr>
          <a:xfrm>
            <a:off x="4359500" y="4101425"/>
            <a:ext cx="215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t>Foto de</a:t>
            </a:r>
            <a:r>
              <a:rPr lang="pt-BR" sz="800">
                <a:uFill>
                  <a:noFill/>
                </a:uFill>
                <a:hlinkClick r:id="rId4"/>
              </a:rPr>
              <a:t> </a:t>
            </a:r>
            <a:r>
              <a:rPr lang="pt-BR" sz="800" u="sng">
                <a:solidFill>
                  <a:schemeClr val="hlink"/>
                </a:solidFill>
                <a:hlinkClick r:id="rId5"/>
              </a:rPr>
              <a:t>Emil Widlund</a:t>
            </a:r>
            <a:r>
              <a:rPr lang="pt-BR" sz="800"/>
              <a:t> na</a:t>
            </a:r>
            <a:r>
              <a:rPr lang="pt-BR" sz="800">
                <a:uFill>
                  <a:noFill/>
                </a:uFill>
                <a:hlinkClick r:id="rId6"/>
              </a:rPr>
              <a:t> </a:t>
            </a:r>
            <a:r>
              <a:rPr lang="pt-BR" sz="800" u="sng">
                <a:solidFill>
                  <a:schemeClr val="hlink"/>
                </a:solidFill>
                <a:hlinkClick r:id="rId7"/>
              </a:rPr>
              <a:t>Unsplash</a:t>
            </a:r>
            <a:endParaRPr sz="1000">
              <a:solidFill>
                <a:schemeClr val="accent1"/>
              </a:solidFill>
              <a:latin typeface="Lato"/>
              <a:ea typeface="Lato"/>
              <a:cs typeface="Lato"/>
              <a:sym typeface="Lato"/>
            </a:endParaRPr>
          </a:p>
        </p:txBody>
      </p:sp>
      <p:sp>
        <p:nvSpPr>
          <p:cNvPr id="286" name="Google Shape;286;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Materiais e M</a:t>
            </a:r>
            <a:r>
              <a:rPr lang="pt-BR"/>
              <a:t>étodos</a:t>
            </a:r>
            <a:endParaRPr/>
          </a:p>
        </p:txBody>
      </p:sp>
      <p:pic>
        <p:nvPicPr>
          <p:cNvPr id="292" name="Google Shape;292;p39"/>
          <p:cNvPicPr preferRelativeResize="0"/>
          <p:nvPr/>
        </p:nvPicPr>
        <p:blipFill>
          <a:blip r:embed="rId3">
            <a:alphaModFix/>
          </a:blip>
          <a:stretch>
            <a:fillRect/>
          </a:stretch>
        </p:blipFill>
        <p:spPr>
          <a:xfrm>
            <a:off x="770050" y="2095500"/>
            <a:ext cx="2574327" cy="952500"/>
          </a:xfrm>
          <a:prstGeom prst="rect">
            <a:avLst/>
          </a:prstGeom>
          <a:noFill/>
          <a:ln>
            <a:noFill/>
          </a:ln>
        </p:spPr>
      </p:pic>
      <p:pic>
        <p:nvPicPr>
          <p:cNvPr id="293" name="Google Shape;293;p39"/>
          <p:cNvPicPr preferRelativeResize="0"/>
          <p:nvPr/>
        </p:nvPicPr>
        <p:blipFill>
          <a:blip r:embed="rId4">
            <a:alphaModFix/>
          </a:blip>
          <a:stretch>
            <a:fillRect/>
          </a:stretch>
        </p:blipFill>
        <p:spPr>
          <a:xfrm>
            <a:off x="6219675" y="2471499"/>
            <a:ext cx="2822325" cy="1496750"/>
          </a:xfrm>
          <a:prstGeom prst="rect">
            <a:avLst/>
          </a:prstGeom>
          <a:noFill/>
          <a:ln>
            <a:noFill/>
          </a:ln>
        </p:spPr>
      </p:pic>
      <p:pic>
        <p:nvPicPr>
          <p:cNvPr id="294" name="Google Shape;294;p39"/>
          <p:cNvPicPr preferRelativeResize="0"/>
          <p:nvPr/>
        </p:nvPicPr>
        <p:blipFill>
          <a:blip r:embed="rId5">
            <a:alphaModFix/>
          </a:blip>
          <a:stretch>
            <a:fillRect/>
          </a:stretch>
        </p:blipFill>
        <p:spPr>
          <a:xfrm>
            <a:off x="142475" y="4161176"/>
            <a:ext cx="5254874" cy="550125"/>
          </a:xfrm>
          <a:prstGeom prst="rect">
            <a:avLst/>
          </a:prstGeom>
          <a:noFill/>
          <a:ln>
            <a:noFill/>
          </a:ln>
        </p:spPr>
      </p:pic>
      <p:pic>
        <p:nvPicPr>
          <p:cNvPr id="295" name="Google Shape;295;p39"/>
          <p:cNvPicPr preferRelativeResize="0"/>
          <p:nvPr/>
        </p:nvPicPr>
        <p:blipFill>
          <a:blip r:embed="rId6">
            <a:alphaModFix/>
          </a:blip>
          <a:stretch>
            <a:fillRect/>
          </a:stretch>
        </p:blipFill>
        <p:spPr>
          <a:xfrm>
            <a:off x="4162150" y="2471501"/>
            <a:ext cx="1284024" cy="1284024"/>
          </a:xfrm>
          <a:prstGeom prst="rect">
            <a:avLst/>
          </a:prstGeom>
          <a:noFill/>
          <a:ln>
            <a:noFill/>
          </a:ln>
        </p:spPr>
      </p:pic>
      <p:pic>
        <p:nvPicPr>
          <p:cNvPr id="296" name="Google Shape;296;p39"/>
          <p:cNvPicPr preferRelativeResize="0"/>
          <p:nvPr/>
        </p:nvPicPr>
        <p:blipFill rotWithShape="1">
          <a:blip r:embed="rId7">
            <a:alphaModFix/>
          </a:blip>
          <a:srcRect b="25252" l="0" r="0" t="22093"/>
          <a:stretch/>
        </p:blipFill>
        <p:spPr>
          <a:xfrm>
            <a:off x="5397350" y="309950"/>
            <a:ext cx="3099799" cy="1632176"/>
          </a:xfrm>
          <a:prstGeom prst="rect">
            <a:avLst/>
          </a:prstGeom>
          <a:noFill/>
          <a:ln>
            <a:noFill/>
          </a:ln>
        </p:spPr>
      </p:pic>
      <p:sp>
        <p:nvSpPr>
          <p:cNvPr id="297" name="Google Shape;297;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Momento interação</a:t>
            </a:r>
            <a:endParaRPr/>
          </a:p>
        </p:txBody>
      </p:sp>
      <p:sp>
        <p:nvSpPr>
          <p:cNvPr id="303" name="Google Shape;303;p40"/>
          <p:cNvSpPr txBox="1"/>
          <p:nvPr>
            <p:ph idx="1" type="body"/>
          </p:nvPr>
        </p:nvSpPr>
        <p:spPr>
          <a:xfrm>
            <a:off x="297450" y="1379840"/>
            <a:ext cx="8522400" cy="3141300"/>
          </a:xfrm>
          <a:prstGeom prst="rect">
            <a:avLst/>
          </a:prstGeom>
        </p:spPr>
        <p:txBody>
          <a:bodyPr anchorCtr="0" anchor="t" bIns="91425" lIns="91425" spcFirstLastPara="1" rIns="91425" wrap="square" tIns="91425">
            <a:normAutofit/>
          </a:bodyPr>
          <a:lstStyle/>
          <a:p>
            <a:pPr indent="0" lvl="0" marL="0" rtl="0" algn="just">
              <a:lnSpc>
                <a:spcPct val="200000"/>
              </a:lnSpc>
              <a:spcBef>
                <a:spcPts val="0"/>
              </a:spcBef>
              <a:spcAft>
                <a:spcPts val="0"/>
              </a:spcAft>
              <a:buNone/>
            </a:pPr>
            <a:r>
              <a:t/>
            </a:r>
            <a:endParaRPr i="1" sz="2500"/>
          </a:p>
          <a:p>
            <a:pPr indent="0" lvl="0" marL="0" rtl="0" algn="just">
              <a:lnSpc>
                <a:spcPct val="200000"/>
              </a:lnSpc>
              <a:spcBef>
                <a:spcPts val="1200"/>
              </a:spcBef>
              <a:spcAft>
                <a:spcPts val="1200"/>
              </a:spcAft>
              <a:buNone/>
            </a:pPr>
            <a:r>
              <a:rPr i="1" lang="pt-BR" sz="2500"/>
              <a:t>Respondam no chat: Quais ferramentas vocês NÃO conhecem?</a:t>
            </a:r>
            <a:endParaRPr i="1" sz="2500"/>
          </a:p>
        </p:txBody>
      </p:sp>
      <p:sp>
        <p:nvSpPr>
          <p:cNvPr id="304" name="Google Shape;304;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Imergindo em um tema</a:t>
            </a:r>
            <a:endParaRPr/>
          </a:p>
        </p:txBody>
      </p:sp>
      <p:pic>
        <p:nvPicPr>
          <p:cNvPr id="310" name="Google Shape;310;p41"/>
          <p:cNvPicPr preferRelativeResize="0"/>
          <p:nvPr/>
        </p:nvPicPr>
        <p:blipFill>
          <a:blip r:embed="rId3">
            <a:alphaModFix/>
          </a:blip>
          <a:stretch>
            <a:fillRect/>
          </a:stretch>
        </p:blipFill>
        <p:spPr>
          <a:xfrm>
            <a:off x="6400575" y="150725"/>
            <a:ext cx="2574327" cy="952500"/>
          </a:xfrm>
          <a:prstGeom prst="rect">
            <a:avLst/>
          </a:prstGeom>
          <a:noFill/>
          <a:ln>
            <a:noFill/>
          </a:ln>
        </p:spPr>
      </p:pic>
      <p:sp>
        <p:nvSpPr>
          <p:cNvPr id="311" name="Google Shape;311;p41"/>
          <p:cNvSpPr/>
          <p:nvPr/>
        </p:nvSpPr>
        <p:spPr>
          <a:xfrm>
            <a:off x="560850" y="1498025"/>
            <a:ext cx="8259000" cy="329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sz="1100">
                <a:latin typeface="Lato"/>
                <a:ea typeface="Lato"/>
                <a:cs typeface="Lato"/>
                <a:sym typeface="Lato"/>
              </a:rPr>
              <a:t>Sou um pesquisador iniciante na área de inteligência artificial e recentemente tive contato com um artigo intitulado "Towards an AI co-scientist". Fiquei interessado em outros trabalhos que envolvam IA como ferramenta auxiliadora do cientista, mais especificamente que me ajudasse em algumas atividades como:</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rPr lang="pt-BR" sz="1100">
                <a:latin typeface="Lato"/>
                <a:ea typeface="Lato"/>
                <a:cs typeface="Lato"/>
                <a:sym typeface="Lato"/>
              </a:rPr>
              <a:t>- Busca, indexação e extração de informações de artigos científico</a:t>
            </a:r>
            <a:r>
              <a:rPr lang="pt-BR" sz="1100">
                <a:latin typeface="Lato"/>
                <a:ea typeface="Lato"/>
                <a:cs typeface="Lato"/>
                <a:sym typeface="Lato"/>
              </a:rPr>
              <a:t>s</a:t>
            </a:r>
            <a:endParaRPr sz="1100">
              <a:latin typeface="Lato"/>
              <a:ea typeface="Lato"/>
              <a:cs typeface="Lato"/>
              <a:sym typeface="Lato"/>
            </a:endParaRPr>
          </a:p>
          <a:p>
            <a:pPr indent="0" lvl="0" marL="0" rtl="0" algn="just">
              <a:spcBef>
                <a:spcPts val="0"/>
              </a:spcBef>
              <a:spcAft>
                <a:spcPts val="0"/>
              </a:spcAft>
              <a:buNone/>
            </a:pPr>
            <a:r>
              <a:rPr lang="pt-BR" sz="1100">
                <a:latin typeface="Lato"/>
                <a:ea typeface="Lato"/>
                <a:cs typeface="Lato"/>
                <a:sym typeface="Lato"/>
              </a:rPr>
              <a:t>- Construção de desenho de pesquisa, auxiliando na geração de hipóteses, perguntas de pesquisa até na definição de materiais e métodos</a:t>
            </a:r>
            <a:endParaRPr sz="1100">
              <a:latin typeface="Lato"/>
              <a:ea typeface="Lato"/>
              <a:cs typeface="Lato"/>
              <a:sym typeface="Lato"/>
            </a:endParaRPr>
          </a:p>
          <a:p>
            <a:pPr indent="0" lvl="0" marL="0" rtl="0" algn="just">
              <a:spcBef>
                <a:spcPts val="0"/>
              </a:spcBef>
              <a:spcAft>
                <a:spcPts val="0"/>
              </a:spcAft>
              <a:buNone/>
            </a:pPr>
            <a:r>
              <a:rPr lang="pt-BR" sz="1100">
                <a:latin typeface="Lato"/>
                <a:ea typeface="Lato"/>
                <a:cs typeface="Lato"/>
                <a:sym typeface="Lato"/>
              </a:rPr>
              <a:t>- Revisão de manuscrito, com sugestões de melhorias, locais de submissão e até atuar como um revisor para o periódico-alvo</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rPr lang="pt-BR" sz="1100">
                <a:latin typeface="Lato"/>
                <a:ea typeface="Lato"/>
                <a:cs typeface="Lato"/>
                <a:sym typeface="Lato"/>
              </a:rPr>
              <a:t>O artigo que serviu de "kickoff" foi: Gottweis, J., Weng, W.H., Daryin, A., Tu, T., Palepu, A., Sirkovic, P., Myaskovsky, A., Weissenberger, F., Rong, K., Tanno, R. and Saab, K., 2025. Towards an AI co-scientist. arXiv preprint arXiv:2502.18864.</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rPr lang="pt-BR" sz="1100">
                <a:latin typeface="Lato"/>
                <a:ea typeface="Lato"/>
                <a:cs typeface="Lato"/>
                <a:sym typeface="Lato"/>
              </a:rPr>
              <a:t>Por favor, me auxilie nesta busca, fornecendo:</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rPr lang="pt-BR" sz="1100">
                <a:latin typeface="Lato"/>
                <a:ea typeface="Lato"/>
                <a:cs typeface="Lato"/>
                <a:sym typeface="Lato"/>
              </a:rPr>
              <a:t>- Sugestões de leituras</a:t>
            </a:r>
            <a:endParaRPr sz="1100">
              <a:latin typeface="Lato"/>
              <a:ea typeface="Lato"/>
              <a:cs typeface="Lato"/>
              <a:sym typeface="Lato"/>
            </a:endParaRPr>
          </a:p>
          <a:p>
            <a:pPr indent="0" lvl="0" marL="0" rtl="0" algn="just">
              <a:spcBef>
                <a:spcPts val="0"/>
              </a:spcBef>
              <a:spcAft>
                <a:spcPts val="0"/>
              </a:spcAft>
              <a:buNone/>
            </a:pPr>
            <a:r>
              <a:rPr lang="pt-BR" sz="1100">
                <a:latin typeface="Lato"/>
                <a:ea typeface="Lato"/>
                <a:cs typeface="Lato"/>
                <a:sym typeface="Lato"/>
              </a:rPr>
              <a:t>- Sugestões de ferramentas de IA</a:t>
            </a:r>
            <a:endParaRPr sz="1100">
              <a:latin typeface="Lato"/>
              <a:ea typeface="Lato"/>
              <a:cs typeface="Lato"/>
              <a:sym typeface="Lato"/>
            </a:endParaRPr>
          </a:p>
          <a:p>
            <a:pPr indent="0" lvl="0" marL="0" rtl="0" algn="just">
              <a:spcBef>
                <a:spcPts val="0"/>
              </a:spcBef>
              <a:spcAft>
                <a:spcPts val="0"/>
              </a:spcAft>
              <a:buNone/>
            </a:pPr>
            <a:r>
              <a:rPr lang="pt-BR" sz="1100">
                <a:latin typeface="Lato"/>
                <a:ea typeface="Lato"/>
                <a:cs typeface="Lato"/>
                <a:sym typeface="Lato"/>
              </a:rPr>
              <a:t>- Demais dicas.</a:t>
            </a:r>
            <a:endParaRPr sz="1100">
              <a:latin typeface="Lato"/>
              <a:ea typeface="Lato"/>
              <a:cs typeface="Lato"/>
              <a:sym typeface="Lato"/>
            </a:endParaRPr>
          </a:p>
        </p:txBody>
      </p:sp>
      <p:sp>
        <p:nvSpPr>
          <p:cNvPr id="312" name="Google Shape;312;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Imergindo em um tema</a:t>
            </a:r>
            <a:endParaRPr/>
          </a:p>
        </p:txBody>
      </p:sp>
      <p:pic>
        <p:nvPicPr>
          <p:cNvPr id="318" name="Google Shape;318;p42"/>
          <p:cNvPicPr preferRelativeResize="0"/>
          <p:nvPr/>
        </p:nvPicPr>
        <p:blipFill>
          <a:blip r:embed="rId3">
            <a:alphaModFix/>
          </a:blip>
          <a:stretch>
            <a:fillRect/>
          </a:stretch>
        </p:blipFill>
        <p:spPr>
          <a:xfrm>
            <a:off x="6400575" y="150725"/>
            <a:ext cx="2574327" cy="952500"/>
          </a:xfrm>
          <a:prstGeom prst="rect">
            <a:avLst/>
          </a:prstGeom>
          <a:noFill/>
          <a:ln>
            <a:noFill/>
          </a:ln>
        </p:spPr>
      </p:pic>
      <p:pic>
        <p:nvPicPr>
          <p:cNvPr descr="Elabore uma imagem de um humano fazendo engenharia de prompt." id="319" name="Google Shape;319;p42"/>
          <p:cNvPicPr preferRelativeResize="0"/>
          <p:nvPr/>
        </p:nvPicPr>
        <p:blipFill>
          <a:blip r:embed="rId4">
            <a:alphaModFix/>
          </a:blip>
          <a:stretch>
            <a:fillRect/>
          </a:stretch>
        </p:blipFill>
        <p:spPr>
          <a:xfrm>
            <a:off x="1454788" y="1372151"/>
            <a:ext cx="6234426" cy="3397275"/>
          </a:xfrm>
          <a:prstGeom prst="rect">
            <a:avLst/>
          </a:prstGeom>
          <a:noFill/>
          <a:ln>
            <a:noFill/>
          </a:ln>
        </p:spPr>
      </p:pic>
      <p:sp>
        <p:nvSpPr>
          <p:cNvPr id="320" name="Google Shape;320;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sz="1500"/>
              <a:t>Ministrantes</a:t>
            </a:r>
            <a:endParaRPr sz="1500"/>
          </a:p>
        </p:txBody>
      </p:sp>
      <p:sp>
        <p:nvSpPr>
          <p:cNvPr id="109" name="Google Shape;109;p16"/>
          <p:cNvSpPr txBox="1"/>
          <p:nvPr/>
        </p:nvSpPr>
        <p:spPr>
          <a:xfrm>
            <a:off x="5801025" y="4124975"/>
            <a:ext cx="226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t>Foto de</a:t>
            </a:r>
            <a:r>
              <a:rPr lang="pt-BR" sz="1000">
                <a:uFill>
                  <a:noFill/>
                </a:uFill>
                <a:hlinkClick r:id="rId3"/>
              </a:rPr>
              <a:t> </a:t>
            </a:r>
            <a:r>
              <a:rPr lang="pt-BR" sz="1000" u="sng">
                <a:solidFill>
                  <a:schemeClr val="hlink"/>
                </a:solidFill>
                <a:hlinkClick r:id="rId4"/>
              </a:rPr>
              <a:t>Tra Nguyen</a:t>
            </a:r>
            <a:r>
              <a:rPr lang="pt-BR" sz="1000"/>
              <a:t> na</a:t>
            </a:r>
            <a:r>
              <a:rPr lang="pt-BR" sz="1000">
                <a:uFill>
                  <a:noFill/>
                </a:uFill>
                <a:hlinkClick r:id="rId5"/>
              </a:rPr>
              <a:t> </a:t>
            </a:r>
            <a:r>
              <a:rPr lang="pt-BR" sz="1000" u="sng">
                <a:solidFill>
                  <a:schemeClr val="hlink"/>
                </a:solidFill>
                <a:hlinkClick r:id="rId6"/>
              </a:rPr>
              <a:t>Unsplash</a:t>
            </a:r>
            <a:endParaRPr sz="700">
              <a:solidFill>
                <a:schemeClr val="accent1"/>
              </a:solidFill>
              <a:latin typeface="Lato"/>
              <a:ea typeface="Lato"/>
              <a:cs typeface="Lato"/>
              <a:sym typeface="Lato"/>
            </a:endParaRPr>
          </a:p>
        </p:txBody>
      </p:sp>
      <p:pic>
        <p:nvPicPr>
          <p:cNvPr id="110" name="Google Shape;110;p16" title="tra-nguyen-TVSRWmnW8Us-unsplash.jpg"/>
          <p:cNvPicPr preferRelativeResize="0"/>
          <p:nvPr/>
        </p:nvPicPr>
        <p:blipFill>
          <a:blip r:embed="rId7">
            <a:alphaModFix/>
          </a:blip>
          <a:stretch>
            <a:fillRect/>
          </a:stretch>
        </p:blipFill>
        <p:spPr>
          <a:xfrm>
            <a:off x="1706175" y="220525"/>
            <a:ext cx="5731661" cy="3820174"/>
          </a:xfrm>
          <a:prstGeom prst="rect">
            <a:avLst/>
          </a:prstGeom>
          <a:noFill/>
          <a:ln>
            <a:noFill/>
          </a:ln>
        </p:spPr>
      </p:pic>
      <p:sp>
        <p:nvSpPr>
          <p:cNvPr id="111" name="Google Shape;111;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Deep Research</a:t>
            </a:r>
            <a:endParaRPr/>
          </a:p>
        </p:txBody>
      </p:sp>
      <p:pic>
        <p:nvPicPr>
          <p:cNvPr id="326" name="Google Shape;326;p43"/>
          <p:cNvPicPr preferRelativeResize="0"/>
          <p:nvPr/>
        </p:nvPicPr>
        <p:blipFill>
          <a:blip r:embed="rId3">
            <a:alphaModFix/>
          </a:blip>
          <a:stretch>
            <a:fillRect/>
          </a:stretch>
        </p:blipFill>
        <p:spPr>
          <a:xfrm>
            <a:off x="6400575" y="150725"/>
            <a:ext cx="2574327" cy="952500"/>
          </a:xfrm>
          <a:prstGeom prst="rect">
            <a:avLst/>
          </a:prstGeom>
          <a:noFill/>
          <a:ln>
            <a:noFill/>
          </a:ln>
        </p:spPr>
      </p:pic>
      <p:pic>
        <p:nvPicPr>
          <p:cNvPr id="327" name="Google Shape;327;p43" title="Screenshot 2025-07-14 at 18.17.42.png"/>
          <p:cNvPicPr preferRelativeResize="0"/>
          <p:nvPr/>
        </p:nvPicPr>
        <p:blipFill>
          <a:blip r:embed="rId4">
            <a:alphaModFix/>
          </a:blip>
          <a:stretch>
            <a:fillRect/>
          </a:stretch>
        </p:blipFill>
        <p:spPr>
          <a:xfrm>
            <a:off x="152400" y="1332672"/>
            <a:ext cx="2851217" cy="3466554"/>
          </a:xfrm>
          <a:prstGeom prst="rect">
            <a:avLst/>
          </a:prstGeom>
          <a:noFill/>
          <a:ln>
            <a:noFill/>
          </a:ln>
        </p:spPr>
      </p:pic>
      <p:pic>
        <p:nvPicPr>
          <p:cNvPr id="328" name="Google Shape;328;p43" title="Screenshot 2025-07-14 at 18.18.28.png"/>
          <p:cNvPicPr preferRelativeResize="0"/>
          <p:nvPr/>
        </p:nvPicPr>
        <p:blipFill>
          <a:blip r:embed="rId5">
            <a:alphaModFix/>
          </a:blip>
          <a:stretch>
            <a:fillRect/>
          </a:stretch>
        </p:blipFill>
        <p:spPr>
          <a:xfrm>
            <a:off x="3141276" y="1332675"/>
            <a:ext cx="5935499" cy="3730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Imergindo em um tema</a:t>
            </a:r>
            <a:endParaRPr/>
          </a:p>
        </p:txBody>
      </p:sp>
      <p:pic>
        <p:nvPicPr>
          <p:cNvPr id="334" name="Google Shape;334;p44"/>
          <p:cNvPicPr preferRelativeResize="0"/>
          <p:nvPr/>
        </p:nvPicPr>
        <p:blipFill>
          <a:blip r:embed="rId3">
            <a:alphaModFix/>
          </a:blip>
          <a:stretch>
            <a:fillRect/>
          </a:stretch>
        </p:blipFill>
        <p:spPr>
          <a:xfrm>
            <a:off x="6400575" y="150725"/>
            <a:ext cx="2574327" cy="952500"/>
          </a:xfrm>
          <a:prstGeom prst="rect">
            <a:avLst/>
          </a:prstGeom>
          <a:noFill/>
          <a:ln>
            <a:noFill/>
          </a:ln>
        </p:spPr>
      </p:pic>
      <p:sp>
        <p:nvSpPr>
          <p:cNvPr id="335" name="Google Shape;335;p44"/>
          <p:cNvSpPr/>
          <p:nvPr/>
        </p:nvSpPr>
        <p:spPr>
          <a:xfrm>
            <a:off x="494425" y="1785825"/>
            <a:ext cx="8176500" cy="28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Font typeface="Lato"/>
              <a:buChar char="-"/>
            </a:pPr>
            <a:r>
              <a:rPr lang="pt-BR">
                <a:latin typeface="Lato"/>
                <a:ea typeface="Lato"/>
                <a:cs typeface="Lato"/>
                <a:sym typeface="Lato"/>
              </a:rPr>
              <a:t>Basic chat: </a:t>
            </a:r>
            <a:r>
              <a:rPr lang="pt-BR" u="sng">
                <a:solidFill>
                  <a:schemeClr val="hlink"/>
                </a:solidFill>
                <a:latin typeface="Lato"/>
                <a:ea typeface="Lato"/>
                <a:cs typeface="Lato"/>
                <a:sym typeface="Lato"/>
                <a:hlinkClick r:id="rId4"/>
              </a:rPr>
              <a:t>https://g.co/gemini/share/d31c9c13be28</a:t>
            </a:r>
            <a:r>
              <a:rPr lang="pt-BR">
                <a:latin typeface="Lato"/>
                <a:ea typeface="Lato"/>
                <a:cs typeface="Lato"/>
                <a:sym typeface="Lato"/>
              </a:rPr>
              <a:t> </a:t>
            </a:r>
            <a:endParaRPr>
              <a:latin typeface="Lato"/>
              <a:ea typeface="Lato"/>
              <a:cs typeface="Lato"/>
              <a:sym typeface="Lato"/>
            </a:endParaRPr>
          </a:p>
          <a:p>
            <a:pPr indent="-317500" lvl="1" marL="914400" rtl="0" algn="l">
              <a:lnSpc>
                <a:spcPct val="200000"/>
              </a:lnSpc>
              <a:spcBef>
                <a:spcPts val="0"/>
              </a:spcBef>
              <a:spcAft>
                <a:spcPts val="0"/>
              </a:spcAft>
              <a:buSzPts val="1400"/>
              <a:buFont typeface="Lato"/>
              <a:buChar char="-"/>
            </a:pPr>
            <a:r>
              <a:rPr lang="pt-BR">
                <a:latin typeface="Lato"/>
                <a:ea typeface="Lato"/>
                <a:cs typeface="Lato"/>
                <a:sym typeface="Lato"/>
              </a:rPr>
              <a:t>Exercício: Busquem o segundo artigo</a:t>
            </a:r>
            <a:endParaRPr>
              <a:latin typeface="Lato"/>
              <a:ea typeface="Lato"/>
              <a:cs typeface="Lato"/>
              <a:sym typeface="Lato"/>
            </a:endParaRPr>
          </a:p>
          <a:p>
            <a:pPr indent="-317500" lvl="0" marL="457200" rtl="0" algn="l">
              <a:lnSpc>
                <a:spcPct val="200000"/>
              </a:lnSpc>
              <a:spcBef>
                <a:spcPts val="0"/>
              </a:spcBef>
              <a:spcAft>
                <a:spcPts val="0"/>
              </a:spcAft>
              <a:buSzPts val="1400"/>
              <a:buFont typeface="Lato"/>
              <a:buChar char="-"/>
            </a:pPr>
            <a:r>
              <a:rPr lang="pt-BR">
                <a:latin typeface="Lato"/>
                <a:ea typeface="Lato"/>
                <a:cs typeface="Lato"/>
                <a:sym typeface="Lato"/>
              </a:rPr>
              <a:t>Deep Research: </a:t>
            </a:r>
            <a:r>
              <a:rPr lang="pt-BR" u="sng">
                <a:solidFill>
                  <a:schemeClr val="accent5"/>
                </a:solidFill>
                <a:latin typeface="Lato"/>
                <a:ea typeface="Lato"/>
                <a:cs typeface="Lato"/>
                <a:sym typeface="Lato"/>
                <a:hlinkClick r:id="rId5">
                  <a:extLst>
                    <a:ext uri="{A12FA001-AC4F-418D-AE19-62706E023703}">
                      <ahyp:hlinkClr val="tx"/>
                    </a:ext>
                  </a:extLst>
                </a:hlinkClick>
              </a:rPr>
              <a:t>https://g.co/gemini/share/f0ef663b5efe</a:t>
            </a:r>
            <a:endParaRPr>
              <a:latin typeface="Lato"/>
              <a:ea typeface="Lato"/>
              <a:cs typeface="Lato"/>
              <a:sym typeface="Lato"/>
            </a:endParaRPr>
          </a:p>
          <a:p>
            <a:pPr indent="-317500" lvl="1" marL="914400" rtl="0" algn="l">
              <a:lnSpc>
                <a:spcPct val="200000"/>
              </a:lnSpc>
              <a:spcBef>
                <a:spcPts val="0"/>
              </a:spcBef>
              <a:spcAft>
                <a:spcPts val="0"/>
              </a:spcAft>
              <a:buSzPts val="1400"/>
              <a:buFont typeface="Lato"/>
              <a:buChar char="-"/>
            </a:pPr>
            <a:r>
              <a:rPr lang="pt-BR">
                <a:latin typeface="Lato"/>
                <a:ea typeface="Lato"/>
                <a:cs typeface="Lato"/>
                <a:sym typeface="Lato"/>
              </a:rPr>
              <a:t>Análise crítica: 33 páginas (G Docs), sem indicar claramente artigos e problemas nas referências</a:t>
            </a:r>
            <a:endParaRPr>
              <a:latin typeface="Lato"/>
              <a:ea typeface="Lato"/>
              <a:cs typeface="Lato"/>
              <a:sym typeface="Lato"/>
            </a:endParaRPr>
          </a:p>
        </p:txBody>
      </p:sp>
      <p:sp>
        <p:nvSpPr>
          <p:cNvPr id="336" name="Google Shape;336;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Import</a:t>
            </a:r>
            <a:r>
              <a:rPr lang="pt-BR"/>
              <a:t>ância do cientista no </a:t>
            </a:r>
            <a:r>
              <a:rPr i="1" lang="pt-BR"/>
              <a:t>loop</a:t>
            </a:r>
            <a:endParaRPr i="1"/>
          </a:p>
        </p:txBody>
      </p:sp>
      <p:pic>
        <p:nvPicPr>
          <p:cNvPr descr="Crie uma imagem para o prompt abaixo:  Sou um pesquisador iniciante na área de inteligência artificial e recentemente tive contato com um artigo intitulado &quot;Towards an AI co-scientist&quot;. Fiquei interessado em outros trabalhos que envolvam IA como ferramenta auxiliadora do cientista, mais especificamente que me ajudasse em algumas atividades como:&#10;&#10;- Busca, indexação e extração de informações de artigos científicos&#10;&#10;- Construção de desenho de pesquisa, auxiliando na geração de hipóteses, perguntas de pesquisa até na definição de materiais e métodos&#10;&#10;- Revisão de manuscrito, com sugestões de melhorias, locais de submissão e até atuar como um revisor para o periódico-alvo&#10;&#10;&#10;&#10;&#10;&#10;O artigo que serviu de &quot;kickoff&quot; foi: Gottweis, J., Weng, W.H., Daryin, A., Tu, T., Palepu, A., Sirkovic, P., Myaskovsky, A., Weissenberger, F., Rong, K., Tanno, R. and Saab, K., 2025. Towards an AI co-scientist. arXiv preprint arXiv:2502.18864.&#10;&#10;&#10;&#10;Por favor, me auxilie nesta busca." id="342" name="Google Shape;342;p45"/>
          <p:cNvPicPr preferRelativeResize="0"/>
          <p:nvPr/>
        </p:nvPicPr>
        <p:blipFill>
          <a:blip r:embed="rId3">
            <a:alphaModFix/>
          </a:blip>
          <a:stretch>
            <a:fillRect/>
          </a:stretch>
        </p:blipFill>
        <p:spPr>
          <a:xfrm>
            <a:off x="122875" y="1148225"/>
            <a:ext cx="4164600" cy="4164600"/>
          </a:xfrm>
          <a:prstGeom prst="rect">
            <a:avLst/>
          </a:prstGeom>
          <a:noFill/>
          <a:ln>
            <a:noFill/>
          </a:ln>
        </p:spPr>
      </p:pic>
      <p:pic>
        <p:nvPicPr>
          <p:cNvPr descr="Crie uma imagem para o prompt abaixo:  Sou um pesquisador iniciante na área de inteligência artificial e recentemente tive contato com um artigo intitulado &quot;Towards an AI co-scientist&quot;. Fiquei interessado em outros trabalhos que envolvam IA como ferramenta auxiliadora do cientista, mais especificamente que me ajudasse em algumas atividades como:&#10;&#10;- Busca, indexação e extração de informações de artigos científicos&#10;&#10;- Construção de desenho de pesquisa, auxiliando na geração de hipóteses, perguntas de pesquisa até na definição de materiais e métodos&#10;&#10;- Revisão de manuscrito, com sugestões de melhorias, locais de submissão e até atuar como um revisor para o periódico-alvo&#10;&#10;&#10;&#10;&#10;&#10;O artigo que serviu de &quot;kickoff&quot; foi: Gottweis, J., Weng, W.H., Daryin, A., Tu, T., Palepu, A., Sirkovic, P., Myaskovsky, A., Weissenberger, F., Rong, K., Tanno, R. and Saab, K., 2025. Towards an AI co-scientist. arXiv preprint arXiv:2502.18864.&#10;&#10;&#10;&#10;Por favor, me auxilie nesta busca." id="343" name="Google Shape;343;p45"/>
          <p:cNvPicPr preferRelativeResize="0"/>
          <p:nvPr/>
        </p:nvPicPr>
        <p:blipFill>
          <a:blip r:embed="rId4">
            <a:alphaModFix/>
          </a:blip>
          <a:stretch>
            <a:fillRect/>
          </a:stretch>
        </p:blipFill>
        <p:spPr>
          <a:xfrm>
            <a:off x="4627349" y="1261898"/>
            <a:ext cx="4050925" cy="4050925"/>
          </a:xfrm>
          <a:prstGeom prst="rect">
            <a:avLst/>
          </a:prstGeom>
          <a:noFill/>
          <a:ln>
            <a:noFill/>
          </a:ln>
        </p:spPr>
      </p:pic>
      <p:sp>
        <p:nvSpPr>
          <p:cNvPr id="344" name="Google Shape;344;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297450" y="628450"/>
            <a:ext cx="8667300" cy="7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t-BR" sz="2570"/>
              <a:t>Considerações sobre a imersão</a:t>
            </a:r>
            <a:endParaRPr sz="2570"/>
          </a:p>
        </p:txBody>
      </p:sp>
      <p:sp>
        <p:nvSpPr>
          <p:cNvPr id="350" name="Google Shape;350;p46"/>
          <p:cNvSpPr txBox="1"/>
          <p:nvPr/>
        </p:nvSpPr>
        <p:spPr>
          <a:xfrm>
            <a:off x="297450" y="1372150"/>
            <a:ext cx="8576100" cy="3282300"/>
          </a:xfrm>
          <a:prstGeom prst="rect">
            <a:avLst/>
          </a:prstGeom>
          <a:noFill/>
          <a:ln>
            <a:noFill/>
          </a:ln>
        </p:spPr>
        <p:txBody>
          <a:bodyPr anchorCtr="0" anchor="t" bIns="91425" lIns="91425" spcFirstLastPara="1" rIns="91425" wrap="square" tIns="91425">
            <a:spAutoFit/>
          </a:bodyPr>
          <a:lstStyle/>
          <a:p>
            <a:pPr indent="-339725" lvl="0" marL="457200" rtl="0" algn="l">
              <a:lnSpc>
                <a:spcPct val="150000"/>
              </a:lnSpc>
              <a:spcBef>
                <a:spcPts val="0"/>
              </a:spcBef>
              <a:spcAft>
                <a:spcPts val="0"/>
              </a:spcAft>
              <a:buSzPts val="1750"/>
              <a:buChar char="●"/>
            </a:pPr>
            <a:r>
              <a:rPr lang="pt-BR" sz="1750">
                <a:highlight>
                  <a:schemeClr val="lt1"/>
                </a:highlight>
              </a:rPr>
              <a:t>Essas são ferramentas de </a:t>
            </a:r>
            <a:r>
              <a:rPr b="1" lang="pt-BR" sz="1750">
                <a:highlight>
                  <a:schemeClr val="lt1"/>
                </a:highlight>
              </a:rPr>
              <a:t>IA Generativa, </a:t>
            </a:r>
            <a:r>
              <a:rPr lang="pt-BR" sz="1750">
                <a:highlight>
                  <a:schemeClr val="lt1"/>
                </a:highlight>
              </a:rPr>
              <a:t>foram treinadas para:</a:t>
            </a:r>
            <a:endParaRPr sz="1750">
              <a:highlight>
                <a:schemeClr val="lt1"/>
              </a:highlight>
            </a:endParaRPr>
          </a:p>
          <a:p>
            <a:pPr indent="-339725" lvl="1" marL="914400" rtl="0" algn="l">
              <a:lnSpc>
                <a:spcPct val="150000"/>
              </a:lnSpc>
              <a:spcBef>
                <a:spcPts val="0"/>
              </a:spcBef>
              <a:spcAft>
                <a:spcPts val="0"/>
              </a:spcAft>
              <a:buSzPts val="1750"/>
              <a:buChar char="○"/>
            </a:pPr>
            <a:r>
              <a:rPr lang="pt-BR" sz="1750">
                <a:highlight>
                  <a:schemeClr val="lt1"/>
                </a:highlight>
              </a:rPr>
              <a:t>Dar respostas convincentes, mesmo sem ser factual</a:t>
            </a:r>
            <a:endParaRPr sz="1750">
              <a:highlight>
                <a:schemeClr val="lt1"/>
              </a:highlight>
            </a:endParaRPr>
          </a:p>
          <a:p>
            <a:pPr indent="-339725" lvl="1" marL="914400" rtl="0" algn="l">
              <a:lnSpc>
                <a:spcPct val="150000"/>
              </a:lnSpc>
              <a:spcBef>
                <a:spcPts val="0"/>
              </a:spcBef>
              <a:spcAft>
                <a:spcPts val="0"/>
              </a:spcAft>
              <a:buSzPts val="1750"/>
              <a:buChar char="○"/>
            </a:pPr>
            <a:r>
              <a:rPr lang="pt-BR" sz="1750">
                <a:highlight>
                  <a:schemeClr val="lt1"/>
                </a:highlight>
              </a:rPr>
              <a:t>As buscas geralmente esbarram em </a:t>
            </a:r>
            <a:r>
              <a:rPr i="1" lang="pt-BR" sz="1750">
                <a:highlight>
                  <a:schemeClr val="lt1"/>
                </a:highlight>
              </a:rPr>
              <a:t>Paywalls </a:t>
            </a:r>
            <a:r>
              <a:rPr lang="pt-BR" sz="1750">
                <a:highlight>
                  <a:schemeClr val="lt1"/>
                </a:highlight>
              </a:rPr>
              <a:t>(Veremos um fato interessante na P2)</a:t>
            </a:r>
            <a:endParaRPr sz="1750">
              <a:highlight>
                <a:schemeClr val="lt1"/>
              </a:highlight>
            </a:endParaRPr>
          </a:p>
          <a:p>
            <a:pPr indent="-339725" lvl="1" marL="914400" rtl="0" algn="l">
              <a:lnSpc>
                <a:spcPct val="150000"/>
              </a:lnSpc>
              <a:spcBef>
                <a:spcPts val="0"/>
              </a:spcBef>
              <a:spcAft>
                <a:spcPts val="0"/>
              </a:spcAft>
              <a:buSzPts val="1750"/>
              <a:buChar char="○"/>
            </a:pPr>
            <a:r>
              <a:rPr lang="pt-BR" sz="1750">
                <a:highlight>
                  <a:schemeClr val="lt1"/>
                </a:highlight>
              </a:rPr>
              <a:t>Para mais informações sobre alucinação, ver: Kalai, A. T., Ofir, O., Openai, N., Vempala, S. S., Tech, G., &amp; Openai, E. Z. (2025). Why Language Models Hallucinate. https://arxiv.org/pdf/2509.04664</a:t>
            </a:r>
            <a:endParaRPr sz="1750">
              <a:highlight>
                <a:schemeClr val="lt1"/>
              </a:highlight>
            </a:endParaRPr>
          </a:p>
          <a:p>
            <a:pPr indent="0" lvl="0" marL="914400" rtl="0" algn="l">
              <a:lnSpc>
                <a:spcPct val="150000"/>
              </a:lnSpc>
              <a:spcBef>
                <a:spcPts val="0"/>
              </a:spcBef>
              <a:spcAft>
                <a:spcPts val="0"/>
              </a:spcAft>
              <a:buNone/>
            </a:pPr>
            <a:r>
              <a:t/>
            </a:r>
            <a:endParaRPr sz="1750">
              <a:highlight>
                <a:schemeClr val="lt1"/>
              </a:highlight>
            </a:endParaRPr>
          </a:p>
        </p:txBody>
      </p:sp>
      <p:sp>
        <p:nvSpPr>
          <p:cNvPr id="351" name="Google Shape;351;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Expandindo horizontes</a:t>
            </a:r>
            <a:endParaRPr/>
          </a:p>
        </p:txBody>
      </p:sp>
      <p:pic>
        <p:nvPicPr>
          <p:cNvPr id="357" name="Google Shape;357;p47"/>
          <p:cNvPicPr preferRelativeResize="0"/>
          <p:nvPr/>
        </p:nvPicPr>
        <p:blipFill>
          <a:blip r:embed="rId3">
            <a:alphaModFix/>
          </a:blip>
          <a:stretch>
            <a:fillRect/>
          </a:stretch>
        </p:blipFill>
        <p:spPr>
          <a:xfrm>
            <a:off x="6286075" y="30149"/>
            <a:ext cx="2822325" cy="1496750"/>
          </a:xfrm>
          <a:prstGeom prst="rect">
            <a:avLst/>
          </a:prstGeom>
          <a:noFill/>
          <a:ln>
            <a:noFill/>
          </a:ln>
        </p:spPr>
      </p:pic>
      <p:sp>
        <p:nvSpPr>
          <p:cNvPr id="358" name="Google Shape;358;p47"/>
          <p:cNvSpPr txBox="1"/>
          <p:nvPr/>
        </p:nvSpPr>
        <p:spPr>
          <a:xfrm>
            <a:off x="395325" y="1241675"/>
            <a:ext cx="3000000" cy="2609100"/>
          </a:xfrm>
          <a:prstGeom prst="rect">
            <a:avLst/>
          </a:prstGeom>
          <a:noFill/>
          <a:ln>
            <a:noFill/>
          </a:ln>
        </p:spPr>
        <p:txBody>
          <a:bodyPr anchorCtr="0" anchor="t" bIns="91425" lIns="91425" spcFirstLastPara="1" rIns="91425" wrap="square" tIns="91425">
            <a:spAutoFit/>
          </a:bodyPr>
          <a:lstStyle/>
          <a:p>
            <a:pPr indent="-339725" lvl="0" marL="457200" rtl="0" algn="l">
              <a:lnSpc>
                <a:spcPct val="200000"/>
              </a:lnSpc>
              <a:spcBef>
                <a:spcPts val="0"/>
              </a:spcBef>
              <a:spcAft>
                <a:spcPts val="0"/>
              </a:spcAft>
              <a:buSzPts val="1750"/>
              <a:buChar char="-"/>
            </a:pPr>
            <a:r>
              <a:rPr lang="pt-BR" sz="1750">
                <a:highlight>
                  <a:schemeClr val="lt1"/>
                </a:highlight>
              </a:rPr>
              <a:t>Conexão com Zotero</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Criação de Categorias</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Criação de Coleções</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Adicionar Artigos</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Compartilhar Coleções</a:t>
            </a:r>
            <a:endParaRPr sz="1750">
              <a:highlight>
                <a:schemeClr val="lt1"/>
              </a:highlight>
            </a:endParaRPr>
          </a:p>
        </p:txBody>
      </p:sp>
      <p:pic>
        <p:nvPicPr>
          <p:cNvPr id="359" name="Google Shape;359;p47"/>
          <p:cNvPicPr preferRelativeResize="0"/>
          <p:nvPr/>
        </p:nvPicPr>
        <p:blipFill>
          <a:blip r:embed="rId4">
            <a:alphaModFix/>
          </a:blip>
          <a:stretch>
            <a:fillRect/>
          </a:stretch>
        </p:blipFill>
        <p:spPr>
          <a:xfrm>
            <a:off x="3569475" y="1372150"/>
            <a:ext cx="5034201" cy="3721099"/>
          </a:xfrm>
          <a:prstGeom prst="rect">
            <a:avLst/>
          </a:prstGeom>
          <a:noFill/>
          <a:ln>
            <a:noFill/>
          </a:ln>
        </p:spPr>
      </p:pic>
      <p:sp>
        <p:nvSpPr>
          <p:cNvPr id="360" name="Google Shape;360;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Momento interação</a:t>
            </a:r>
            <a:endParaRPr/>
          </a:p>
        </p:txBody>
      </p:sp>
      <p:sp>
        <p:nvSpPr>
          <p:cNvPr id="366" name="Google Shape;366;p48"/>
          <p:cNvSpPr txBox="1"/>
          <p:nvPr>
            <p:ph idx="1" type="body"/>
          </p:nvPr>
        </p:nvSpPr>
        <p:spPr>
          <a:xfrm>
            <a:off x="297450" y="1379840"/>
            <a:ext cx="8522400" cy="3141300"/>
          </a:xfrm>
          <a:prstGeom prst="rect">
            <a:avLst/>
          </a:prstGeom>
        </p:spPr>
        <p:txBody>
          <a:bodyPr anchorCtr="0" anchor="t" bIns="91425" lIns="91425" spcFirstLastPara="1" rIns="91425" wrap="square" tIns="91425">
            <a:normAutofit/>
          </a:bodyPr>
          <a:lstStyle/>
          <a:p>
            <a:pPr indent="0" lvl="0" marL="0" rtl="0" algn="just">
              <a:lnSpc>
                <a:spcPct val="200000"/>
              </a:lnSpc>
              <a:spcBef>
                <a:spcPts val="0"/>
              </a:spcBef>
              <a:spcAft>
                <a:spcPts val="1200"/>
              </a:spcAft>
              <a:buNone/>
            </a:pPr>
            <a:r>
              <a:rPr i="1" lang="pt-BR" sz="2500"/>
              <a:t>Criem uma conta no </a:t>
            </a:r>
            <a:r>
              <a:rPr i="1" lang="pt-BR" sz="2500" u="sng">
                <a:solidFill>
                  <a:schemeClr val="hlink"/>
                </a:solidFill>
                <a:hlinkClick r:id="rId3"/>
              </a:rPr>
              <a:t>https://researchrabbitapp.com/home</a:t>
            </a:r>
            <a:r>
              <a:rPr i="1" lang="pt-BR" sz="2500"/>
              <a:t> </a:t>
            </a:r>
            <a:endParaRPr i="1" sz="2500"/>
          </a:p>
        </p:txBody>
      </p:sp>
      <p:pic>
        <p:nvPicPr>
          <p:cNvPr id="367" name="Google Shape;367;p48" title="Screenshot 2025-10-09 at 14.40.30.png"/>
          <p:cNvPicPr preferRelativeResize="0"/>
          <p:nvPr/>
        </p:nvPicPr>
        <p:blipFill>
          <a:blip r:embed="rId4">
            <a:alphaModFix/>
          </a:blip>
          <a:stretch>
            <a:fillRect/>
          </a:stretch>
        </p:blipFill>
        <p:spPr>
          <a:xfrm>
            <a:off x="3056246" y="1977125"/>
            <a:ext cx="3004800" cy="2910900"/>
          </a:xfrm>
          <a:prstGeom prst="rect">
            <a:avLst/>
          </a:prstGeom>
          <a:noFill/>
          <a:ln>
            <a:noFill/>
          </a:ln>
        </p:spPr>
      </p:pic>
      <p:sp>
        <p:nvSpPr>
          <p:cNvPr id="368" name="Google Shape;368;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Expandindo horizontes</a:t>
            </a:r>
            <a:endParaRPr/>
          </a:p>
        </p:txBody>
      </p:sp>
      <p:pic>
        <p:nvPicPr>
          <p:cNvPr id="374" name="Google Shape;374;p49"/>
          <p:cNvPicPr preferRelativeResize="0"/>
          <p:nvPr/>
        </p:nvPicPr>
        <p:blipFill>
          <a:blip r:embed="rId3">
            <a:alphaModFix/>
          </a:blip>
          <a:stretch>
            <a:fillRect/>
          </a:stretch>
        </p:blipFill>
        <p:spPr>
          <a:xfrm>
            <a:off x="6286075" y="30149"/>
            <a:ext cx="2822325" cy="1496750"/>
          </a:xfrm>
          <a:prstGeom prst="rect">
            <a:avLst/>
          </a:prstGeom>
          <a:noFill/>
          <a:ln>
            <a:noFill/>
          </a:ln>
        </p:spPr>
      </p:pic>
      <p:pic>
        <p:nvPicPr>
          <p:cNvPr id="375" name="Google Shape;375;p49"/>
          <p:cNvPicPr preferRelativeResize="0"/>
          <p:nvPr/>
        </p:nvPicPr>
        <p:blipFill rotWithShape="1">
          <a:blip r:embed="rId4">
            <a:alphaModFix/>
          </a:blip>
          <a:srcRect b="0" l="1380" r="0" t="1312"/>
          <a:stretch/>
        </p:blipFill>
        <p:spPr>
          <a:xfrm>
            <a:off x="5297950" y="1372150"/>
            <a:ext cx="3666750" cy="3645224"/>
          </a:xfrm>
          <a:prstGeom prst="rect">
            <a:avLst/>
          </a:prstGeom>
          <a:noFill/>
          <a:ln>
            <a:noFill/>
          </a:ln>
        </p:spPr>
      </p:pic>
      <p:sp>
        <p:nvSpPr>
          <p:cNvPr id="376" name="Google Shape;376;p49"/>
          <p:cNvSpPr txBox="1"/>
          <p:nvPr/>
        </p:nvSpPr>
        <p:spPr>
          <a:xfrm>
            <a:off x="608950" y="1526900"/>
            <a:ext cx="4689000" cy="2070300"/>
          </a:xfrm>
          <a:prstGeom prst="rect">
            <a:avLst/>
          </a:prstGeom>
          <a:noFill/>
          <a:ln>
            <a:noFill/>
          </a:ln>
        </p:spPr>
        <p:txBody>
          <a:bodyPr anchorCtr="0" anchor="t" bIns="91425" lIns="91425" spcFirstLastPara="1" rIns="91425" wrap="square" tIns="91425">
            <a:spAutoFit/>
          </a:bodyPr>
          <a:lstStyle/>
          <a:p>
            <a:pPr indent="-339725" lvl="0" marL="457200" rtl="0" algn="l">
              <a:lnSpc>
                <a:spcPct val="200000"/>
              </a:lnSpc>
              <a:spcBef>
                <a:spcPts val="0"/>
              </a:spcBef>
              <a:spcAft>
                <a:spcPts val="0"/>
              </a:spcAft>
              <a:buSzPts val="1750"/>
              <a:buChar char="-"/>
            </a:pPr>
            <a:r>
              <a:rPr lang="pt-BR" sz="1750">
                <a:highlight>
                  <a:schemeClr val="lt1"/>
                </a:highlight>
              </a:rPr>
              <a:t>Visualização do Abstract</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Indicação de Artigos Similares</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Link Para a Fonte do Artigo</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Exportação de Referência (e.g, BibTeX)</a:t>
            </a:r>
            <a:endParaRPr sz="1750">
              <a:highlight>
                <a:schemeClr val="lt1"/>
              </a:highlight>
            </a:endParaRPr>
          </a:p>
        </p:txBody>
      </p:sp>
      <p:sp>
        <p:nvSpPr>
          <p:cNvPr id="377" name="Google Shape;377;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Expandindo horizontes</a:t>
            </a:r>
            <a:endParaRPr/>
          </a:p>
        </p:txBody>
      </p:sp>
      <p:pic>
        <p:nvPicPr>
          <p:cNvPr id="383" name="Google Shape;383;p50"/>
          <p:cNvPicPr preferRelativeResize="0"/>
          <p:nvPr/>
        </p:nvPicPr>
        <p:blipFill>
          <a:blip r:embed="rId3">
            <a:alphaModFix/>
          </a:blip>
          <a:stretch>
            <a:fillRect/>
          </a:stretch>
        </p:blipFill>
        <p:spPr>
          <a:xfrm>
            <a:off x="6286075" y="30149"/>
            <a:ext cx="2822325" cy="1496750"/>
          </a:xfrm>
          <a:prstGeom prst="rect">
            <a:avLst/>
          </a:prstGeom>
          <a:noFill/>
          <a:ln>
            <a:noFill/>
          </a:ln>
        </p:spPr>
      </p:pic>
      <p:pic>
        <p:nvPicPr>
          <p:cNvPr id="384" name="Google Shape;384;p50"/>
          <p:cNvPicPr preferRelativeResize="0"/>
          <p:nvPr/>
        </p:nvPicPr>
        <p:blipFill>
          <a:blip r:embed="rId4">
            <a:alphaModFix/>
          </a:blip>
          <a:stretch>
            <a:fillRect/>
          </a:stretch>
        </p:blipFill>
        <p:spPr>
          <a:xfrm>
            <a:off x="3469025" y="1372147"/>
            <a:ext cx="5476837" cy="3466553"/>
          </a:xfrm>
          <a:prstGeom prst="rect">
            <a:avLst/>
          </a:prstGeom>
          <a:noFill/>
          <a:ln>
            <a:noFill/>
          </a:ln>
        </p:spPr>
      </p:pic>
      <p:sp>
        <p:nvSpPr>
          <p:cNvPr id="385" name="Google Shape;385;p50"/>
          <p:cNvSpPr txBox="1"/>
          <p:nvPr/>
        </p:nvSpPr>
        <p:spPr>
          <a:xfrm>
            <a:off x="174000" y="1372150"/>
            <a:ext cx="3155700" cy="2609100"/>
          </a:xfrm>
          <a:prstGeom prst="rect">
            <a:avLst/>
          </a:prstGeom>
          <a:noFill/>
          <a:ln>
            <a:noFill/>
          </a:ln>
        </p:spPr>
        <p:txBody>
          <a:bodyPr anchorCtr="0" anchor="t" bIns="91425" lIns="91425" spcFirstLastPara="1" rIns="91425" wrap="square" tIns="91425">
            <a:spAutoFit/>
          </a:bodyPr>
          <a:lstStyle/>
          <a:p>
            <a:pPr indent="-339725" lvl="0" marL="457200" rtl="0" algn="l">
              <a:lnSpc>
                <a:spcPct val="200000"/>
              </a:lnSpc>
              <a:spcBef>
                <a:spcPts val="0"/>
              </a:spcBef>
              <a:spcAft>
                <a:spcPts val="0"/>
              </a:spcAft>
              <a:buSzPts val="1750"/>
              <a:buChar char="-"/>
            </a:pPr>
            <a:r>
              <a:rPr lang="pt-BR" sz="1750">
                <a:highlight>
                  <a:schemeClr val="lt1"/>
                </a:highlight>
              </a:rPr>
              <a:t>Visualizações de Grafos</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Produções dos Autores</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Referências do Artigo</a:t>
            </a:r>
            <a:endParaRPr sz="1750">
              <a:highlight>
                <a:schemeClr val="lt1"/>
              </a:highlight>
            </a:endParaRPr>
          </a:p>
          <a:p>
            <a:pPr indent="-339725" lvl="0" marL="457200" rtl="0" algn="l">
              <a:lnSpc>
                <a:spcPct val="200000"/>
              </a:lnSpc>
              <a:spcBef>
                <a:spcPts val="0"/>
              </a:spcBef>
              <a:spcAft>
                <a:spcPts val="0"/>
              </a:spcAft>
              <a:buSzPts val="1750"/>
              <a:buChar char="-"/>
            </a:pPr>
            <a:r>
              <a:rPr lang="pt-BR" sz="1750">
                <a:highlight>
                  <a:schemeClr val="lt1"/>
                </a:highlight>
              </a:rPr>
              <a:t>Citações ao Artigo</a:t>
            </a:r>
            <a:endParaRPr sz="1750">
              <a:highlight>
                <a:schemeClr val="lt1"/>
              </a:highlight>
            </a:endParaRPr>
          </a:p>
          <a:p>
            <a:pPr indent="0" lvl="0" marL="457200" rtl="0" algn="l">
              <a:lnSpc>
                <a:spcPct val="200000"/>
              </a:lnSpc>
              <a:spcBef>
                <a:spcPts val="0"/>
              </a:spcBef>
              <a:spcAft>
                <a:spcPts val="0"/>
              </a:spcAft>
              <a:buNone/>
            </a:pPr>
            <a:r>
              <a:t/>
            </a:r>
            <a:endParaRPr sz="1750">
              <a:highlight>
                <a:schemeClr val="lt1"/>
              </a:highlight>
            </a:endParaRPr>
          </a:p>
        </p:txBody>
      </p:sp>
      <p:sp>
        <p:nvSpPr>
          <p:cNvPr id="386" name="Google Shape;386;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1" title="Screenshot 2025-10-09 at 15.01.58.png"/>
          <p:cNvPicPr preferRelativeResize="0"/>
          <p:nvPr/>
        </p:nvPicPr>
        <p:blipFill>
          <a:blip r:embed="rId3">
            <a:alphaModFix/>
          </a:blip>
          <a:stretch>
            <a:fillRect/>
          </a:stretch>
        </p:blipFill>
        <p:spPr>
          <a:xfrm>
            <a:off x="1671213" y="75750"/>
            <a:ext cx="5801564" cy="4838700"/>
          </a:xfrm>
          <a:prstGeom prst="rect">
            <a:avLst/>
          </a:prstGeom>
          <a:noFill/>
          <a:ln>
            <a:noFill/>
          </a:ln>
        </p:spPr>
      </p:pic>
      <p:sp>
        <p:nvSpPr>
          <p:cNvPr id="392" name="Google Shape;392;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Extraindo informações</a:t>
            </a:r>
            <a:endParaRPr/>
          </a:p>
        </p:txBody>
      </p:sp>
      <p:pic>
        <p:nvPicPr>
          <p:cNvPr id="398" name="Google Shape;398;p52"/>
          <p:cNvPicPr preferRelativeResize="0"/>
          <p:nvPr/>
        </p:nvPicPr>
        <p:blipFill>
          <a:blip r:embed="rId3">
            <a:alphaModFix/>
          </a:blip>
          <a:stretch>
            <a:fillRect/>
          </a:stretch>
        </p:blipFill>
        <p:spPr>
          <a:xfrm>
            <a:off x="5463075" y="353025"/>
            <a:ext cx="3613674" cy="378300"/>
          </a:xfrm>
          <a:prstGeom prst="rect">
            <a:avLst/>
          </a:prstGeom>
          <a:noFill/>
          <a:ln>
            <a:noFill/>
          </a:ln>
        </p:spPr>
      </p:pic>
      <p:pic>
        <p:nvPicPr>
          <p:cNvPr id="399" name="Google Shape;399;p52" title="Screenshot 2025-07-14 at 18.43.02 (2).png"/>
          <p:cNvPicPr preferRelativeResize="0"/>
          <p:nvPr/>
        </p:nvPicPr>
        <p:blipFill rotWithShape="1">
          <a:blip r:embed="rId4">
            <a:alphaModFix/>
          </a:blip>
          <a:srcRect b="0" l="0" r="0" t="13852"/>
          <a:stretch/>
        </p:blipFill>
        <p:spPr>
          <a:xfrm>
            <a:off x="982825" y="1403975"/>
            <a:ext cx="7178352" cy="3478599"/>
          </a:xfrm>
          <a:prstGeom prst="rect">
            <a:avLst/>
          </a:prstGeom>
          <a:noFill/>
          <a:ln>
            <a:noFill/>
          </a:ln>
        </p:spPr>
      </p:pic>
      <p:sp>
        <p:nvSpPr>
          <p:cNvPr id="400" name="Google Shape;400;p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Resumè</a:t>
            </a:r>
            <a:endParaRPr/>
          </a:p>
        </p:txBody>
      </p:sp>
      <p:sp>
        <p:nvSpPr>
          <p:cNvPr id="117" name="Google Shape;117;p17"/>
          <p:cNvSpPr txBox="1"/>
          <p:nvPr>
            <p:ph idx="1" type="body"/>
          </p:nvPr>
        </p:nvSpPr>
        <p:spPr>
          <a:xfrm>
            <a:off x="311700" y="1401450"/>
            <a:ext cx="7677000" cy="3597000"/>
          </a:xfrm>
          <a:prstGeom prst="rect">
            <a:avLst/>
          </a:prstGeom>
        </p:spPr>
        <p:txBody>
          <a:bodyPr anchorCtr="0" anchor="t" bIns="91425" lIns="91425" spcFirstLastPara="1" rIns="91425" wrap="square" tIns="91425">
            <a:normAutofit fontScale="85000" lnSpcReduction="10000"/>
          </a:bodyPr>
          <a:lstStyle/>
          <a:p>
            <a:pPr indent="-368935" lvl="0" marL="457200" rtl="0" algn="l">
              <a:spcBef>
                <a:spcPts val="0"/>
              </a:spcBef>
              <a:spcAft>
                <a:spcPts val="0"/>
              </a:spcAft>
              <a:buClr>
                <a:schemeClr val="accent1"/>
              </a:buClr>
              <a:buSzPct val="100000"/>
              <a:buChar char="➔"/>
            </a:pPr>
            <a:r>
              <a:rPr lang="pt-BR">
                <a:solidFill>
                  <a:schemeClr val="accent1"/>
                </a:solidFill>
              </a:rPr>
              <a:t>Formação: </a:t>
            </a:r>
            <a:endParaRPr>
              <a:solidFill>
                <a:schemeClr val="accent1"/>
              </a:solidFill>
            </a:endParaRPr>
          </a:p>
          <a:p>
            <a:pPr indent="-358140" lvl="1" marL="914400" rtl="0" algn="l">
              <a:spcBef>
                <a:spcPts val="0"/>
              </a:spcBef>
              <a:spcAft>
                <a:spcPts val="0"/>
              </a:spcAft>
              <a:buClr>
                <a:schemeClr val="accent1"/>
              </a:buClr>
              <a:buSzPct val="100000"/>
              <a:buChar char="◆"/>
            </a:pPr>
            <a:r>
              <a:rPr lang="pt-BR">
                <a:solidFill>
                  <a:schemeClr val="accent1"/>
                </a:solidFill>
              </a:rPr>
              <a:t>B.Eng. da Computação (2010), M.Sc. (2011), Ph.D (2015)- UFPA - Período Sanduíche na </a:t>
            </a:r>
            <a:r>
              <a:rPr i="1" lang="pt-BR">
                <a:solidFill>
                  <a:schemeClr val="accent1"/>
                </a:solidFill>
              </a:rPr>
              <a:t>University of Kent</a:t>
            </a:r>
            <a:r>
              <a:rPr lang="pt-BR">
                <a:solidFill>
                  <a:schemeClr val="accent1"/>
                </a:solidFill>
              </a:rPr>
              <a:t>, UK</a:t>
            </a:r>
            <a:endParaRPr>
              <a:solidFill>
                <a:schemeClr val="accent1"/>
              </a:solidFill>
            </a:endParaRPr>
          </a:p>
          <a:p>
            <a:pPr indent="-358140" lvl="1" marL="914400" rtl="0" algn="l">
              <a:spcBef>
                <a:spcPts val="0"/>
              </a:spcBef>
              <a:spcAft>
                <a:spcPts val="0"/>
              </a:spcAft>
              <a:buClr>
                <a:schemeClr val="accent1"/>
              </a:buClr>
              <a:buSzPct val="100000"/>
              <a:buChar char="◆"/>
            </a:pPr>
            <a:r>
              <a:rPr lang="pt-BR">
                <a:solidFill>
                  <a:schemeClr val="accent1"/>
                </a:solidFill>
              </a:rPr>
              <a:t>PosDoc - </a:t>
            </a:r>
            <a:r>
              <a:rPr i="1" lang="pt-BR">
                <a:solidFill>
                  <a:schemeClr val="accent1"/>
                </a:solidFill>
              </a:rPr>
              <a:t>Universidad del País Vasco</a:t>
            </a:r>
            <a:r>
              <a:rPr lang="pt-BR">
                <a:solidFill>
                  <a:schemeClr val="accent1"/>
                </a:solidFill>
              </a:rPr>
              <a:t>, ES (2018) e Universidade de S</a:t>
            </a:r>
            <a:r>
              <a:rPr lang="pt-BR"/>
              <a:t>ão Paulo, BR (2025)</a:t>
            </a:r>
            <a:br>
              <a:rPr lang="pt-BR">
                <a:solidFill>
                  <a:schemeClr val="accent1"/>
                </a:solidFill>
              </a:rPr>
            </a:br>
            <a:r>
              <a:rPr lang="pt-BR">
                <a:solidFill>
                  <a:schemeClr val="accent1"/>
                </a:solidFill>
              </a:rPr>
              <a:t>	</a:t>
            </a:r>
            <a:endParaRPr>
              <a:solidFill>
                <a:schemeClr val="accent1"/>
              </a:solidFill>
            </a:endParaRPr>
          </a:p>
          <a:p>
            <a:pPr indent="-368935" lvl="0" marL="457200" rtl="0" algn="l">
              <a:spcBef>
                <a:spcPts val="0"/>
              </a:spcBef>
              <a:spcAft>
                <a:spcPts val="0"/>
              </a:spcAft>
              <a:buClr>
                <a:schemeClr val="accent1"/>
              </a:buClr>
              <a:buSzPct val="100000"/>
              <a:buChar char="➔"/>
            </a:pPr>
            <a:r>
              <a:rPr lang="pt-BR">
                <a:solidFill>
                  <a:schemeClr val="accent1"/>
                </a:solidFill>
              </a:rPr>
              <a:t>Atuação em P&amp;D:</a:t>
            </a:r>
            <a:endParaRPr>
              <a:solidFill>
                <a:schemeClr val="accent1"/>
              </a:solidFill>
            </a:endParaRPr>
          </a:p>
          <a:p>
            <a:pPr indent="-358140" lvl="1" marL="914400" rtl="0" algn="l">
              <a:spcBef>
                <a:spcPts val="0"/>
              </a:spcBef>
              <a:spcAft>
                <a:spcPts val="0"/>
              </a:spcAft>
              <a:buClr>
                <a:schemeClr val="accent1"/>
              </a:buClr>
              <a:buSzPct val="100000"/>
              <a:buChar char="◆"/>
            </a:pPr>
            <a:r>
              <a:rPr lang="pt-BR">
                <a:solidFill>
                  <a:schemeClr val="accent1"/>
                </a:solidFill>
              </a:rPr>
              <a:t>Bolsista de Produtividade em Desenvolvimento Tecnológico e Ext. Inovadora (2021)</a:t>
            </a:r>
            <a:endParaRPr>
              <a:solidFill>
                <a:schemeClr val="accent1"/>
              </a:solidFill>
            </a:endParaRPr>
          </a:p>
          <a:p>
            <a:pPr indent="-358140" lvl="1" marL="914400" rtl="0" algn="l">
              <a:spcBef>
                <a:spcPts val="0"/>
              </a:spcBef>
              <a:spcAft>
                <a:spcPts val="0"/>
              </a:spcAft>
              <a:buSzPct val="100000"/>
              <a:buChar char="◆"/>
            </a:pPr>
            <a:r>
              <a:rPr lang="pt-BR"/>
              <a:t>Apaixonado por ciência de dados e IA</a:t>
            </a:r>
            <a:endParaRPr/>
          </a:p>
        </p:txBody>
      </p:sp>
      <p:pic>
        <p:nvPicPr>
          <p:cNvPr id="118" name="Google Shape;118;p17"/>
          <p:cNvPicPr preferRelativeResize="0"/>
          <p:nvPr/>
        </p:nvPicPr>
        <p:blipFill rotWithShape="1">
          <a:blip r:embed="rId3">
            <a:alphaModFix/>
          </a:blip>
          <a:srcRect b="0" l="0" r="0" t="0"/>
          <a:stretch/>
        </p:blipFill>
        <p:spPr>
          <a:xfrm>
            <a:off x="3481073" y="60037"/>
            <a:ext cx="748930" cy="940258"/>
          </a:xfrm>
          <a:prstGeom prst="rect">
            <a:avLst/>
          </a:prstGeom>
          <a:noFill/>
          <a:ln>
            <a:noFill/>
          </a:ln>
        </p:spPr>
      </p:pic>
      <p:pic>
        <p:nvPicPr>
          <p:cNvPr id="119" name="Google Shape;119;p17"/>
          <p:cNvPicPr preferRelativeResize="0"/>
          <p:nvPr/>
        </p:nvPicPr>
        <p:blipFill rotWithShape="1">
          <a:blip r:embed="rId4">
            <a:alphaModFix/>
          </a:blip>
          <a:srcRect b="0" l="0" r="0" t="0"/>
          <a:stretch/>
        </p:blipFill>
        <p:spPr>
          <a:xfrm>
            <a:off x="6203001" y="104125"/>
            <a:ext cx="1086919" cy="624525"/>
          </a:xfrm>
          <a:prstGeom prst="rect">
            <a:avLst/>
          </a:prstGeom>
          <a:noFill/>
          <a:ln>
            <a:noFill/>
          </a:ln>
        </p:spPr>
      </p:pic>
      <p:pic>
        <p:nvPicPr>
          <p:cNvPr id="120" name="Google Shape;120;p17"/>
          <p:cNvPicPr preferRelativeResize="0"/>
          <p:nvPr/>
        </p:nvPicPr>
        <p:blipFill rotWithShape="1">
          <a:blip r:embed="rId5">
            <a:alphaModFix/>
          </a:blip>
          <a:srcRect b="0" l="0" r="0" t="0"/>
          <a:stretch/>
        </p:blipFill>
        <p:spPr>
          <a:xfrm>
            <a:off x="2202380" y="60026"/>
            <a:ext cx="848081" cy="940263"/>
          </a:xfrm>
          <a:prstGeom prst="rect">
            <a:avLst/>
          </a:prstGeom>
          <a:noFill/>
          <a:ln>
            <a:noFill/>
          </a:ln>
        </p:spPr>
      </p:pic>
      <p:pic>
        <p:nvPicPr>
          <p:cNvPr descr="mage result for University of Basque Country" id="121" name="Google Shape;121;p17"/>
          <p:cNvPicPr preferRelativeResize="0"/>
          <p:nvPr/>
        </p:nvPicPr>
        <p:blipFill rotWithShape="1">
          <a:blip r:embed="rId6">
            <a:alphaModFix/>
          </a:blip>
          <a:srcRect b="0" l="0" r="0" t="0"/>
          <a:stretch/>
        </p:blipFill>
        <p:spPr>
          <a:xfrm>
            <a:off x="7338262" y="109413"/>
            <a:ext cx="1494039" cy="664837"/>
          </a:xfrm>
          <a:prstGeom prst="rect">
            <a:avLst/>
          </a:prstGeom>
          <a:noFill/>
          <a:ln>
            <a:noFill/>
          </a:ln>
        </p:spPr>
      </p:pic>
      <p:pic>
        <p:nvPicPr>
          <p:cNvPr id="122" name="Google Shape;122;p17"/>
          <p:cNvPicPr preferRelativeResize="0"/>
          <p:nvPr/>
        </p:nvPicPr>
        <p:blipFill>
          <a:blip r:embed="rId7">
            <a:alphaModFix/>
          </a:blip>
          <a:stretch>
            <a:fillRect/>
          </a:stretch>
        </p:blipFill>
        <p:spPr>
          <a:xfrm>
            <a:off x="6366412" y="898916"/>
            <a:ext cx="2568000" cy="419269"/>
          </a:xfrm>
          <a:prstGeom prst="rect">
            <a:avLst/>
          </a:prstGeom>
          <a:noFill/>
          <a:ln>
            <a:noFill/>
          </a:ln>
        </p:spPr>
      </p:pic>
      <p:pic>
        <p:nvPicPr>
          <p:cNvPr id="123" name="Google Shape;123;p17"/>
          <p:cNvPicPr preferRelativeResize="0"/>
          <p:nvPr/>
        </p:nvPicPr>
        <p:blipFill>
          <a:blip r:embed="rId8">
            <a:alphaModFix/>
          </a:blip>
          <a:stretch>
            <a:fillRect/>
          </a:stretch>
        </p:blipFill>
        <p:spPr>
          <a:xfrm>
            <a:off x="4660625" y="104114"/>
            <a:ext cx="1494050" cy="675447"/>
          </a:xfrm>
          <a:prstGeom prst="rect">
            <a:avLst/>
          </a:prstGeom>
          <a:noFill/>
          <a:ln>
            <a:noFill/>
          </a:ln>
        </p:spPr>
      </p:pic>
      <p:pic>
        <p:nvPicPr>
          <p:cNvPr descr="UEMA - Universidade Estadual do Maranhão" id="124" name="Google Shape;124;p17"/>
          <p:cNvPicPr preferRelativeResize="0"/>
          <p:nvPr/>
        </p:nvPicPr>
        <p:blipFill rotWithShape="1">
          <a:blip r:embed="rId9">
            <a:alphaModFix/>
          </a:blip>
          <a:srcRect b="0" l="0" r="0" t="0"/>
          <a:stretch/>
        </p:blipFill>
        <p:spPr>
          <a:xfrm>
            <a:off x="4403889" y="861198"/>
            <a:ext cx="1628860" cy="664825"/>
          </a:xfrm>
          <a:prstGeom prst="rect">
            <a:avLst/>
          </a:prstGeom>
          <a:noFill/>
          <a:ln>
            <a:noFill/>
          </a:ln>
        </p:spPr>
      </p:pic>
      <p:pic>
        <p:nvPicPr>
          <p:cNvPr id="125" name="Google Shape;125;p17"/>
          <p:cNvPicPr preferRelativeResize="0"/>
          <p:nvPr/>
        </p:nvPicPr>
        <p:blipFill rotWithShape="1">
          <a:blip r:embed="rId10">
            <a:alphaModFix/>
          </a:blip>
          <a:srcRect b="26155" l="0" r="0" t="0"/>
          <a:stretch/>
        </p:blipFill>
        <p:spPr>
          <a:xfrm>
            <a:off x="2701173" y="1093846"/>
            <a:ext cx="1433850" cy="452375"/>
          </a:xfrm>
          <a:prstGeom prst="rect">
            <a:avLst/>
          </a:prstGeom>
          <a:noFill/>
          <a:ln>
            <a:noFill/>
          </a:ln>
        </p:spPr>
      </p:pic>
      <p:pic>
        <p:nvPicPr>
          <p:cNvPr id="126" name="Google Shape;126;p17" title="fabio_sem_bandeiras.png"/>
          <p:cNvPicPr preferRelativeResize="0"/>
          <p:nvPr/>
        </p:nvPicPr>
        <p:blipFill rotWithShape="1">
          <a:blip r:embed="rId11">
            <a:alphaModFix/>
          </a:blip>
          <a:srcRect b="0" l="28986" r="29591" t="0"/>
          <a:stretch/>
        </p:blipFill>
        <p:spPr>
          <a:xfrm>
            <a:off x="7004562" y="2028075"/>
            <a:ext cx="2161426" cy="2935100"/>
          </a:xfrm>
          <a:prstGeom prst="rect">
            <a:avLst/>
          </a:prstGeom>
          <a:noFill/>
          <a:ln>
            <a:noFill/>
          </a:ln>
        </p:spPr>
      </p:pic>
      <p:sp>
        <p:nvSpPr>
          <p:cNvPr id="127" name="Google Shape;127;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Extraindo informações</a:t>
            </a:r>
            <a:endParaRPr/>
          </a:p>
        </p:txBody>
      </p:sp>
      <p:pic>
        <p:nvPicPr>
          <p:cNvPr id="406" name="Google Shape;406;p53"/>
          <p:cNvPicPr preferRelativeResize="0"/>
          <p:nvPr/>
        </p:nvPicPr>
        <p:blipFill>
          <a:blip r:embed="rId3">
            <a:alphaModFix/>
          </a:blip>
          <a:stretch>
            <a:fillRect/>
          </a:stretch>
        </p:blipFill>
        <p:spPr>
          <a:xfrm>
            <a:off x="5463075" y="353025"/>
            <a:ext cx="3613674" cy="378300"/>
          </a:xfrm>
          <a:prstGeom prst="rect">
            <a:avLst/>
          </a:prstGeom>
          <a:noFill/>
          <a:ln>
            <a:noFill/>
          </a:ln>
        </p:spPr>
      </p:pic>
      <p:pic>
        <p:nvPicPr>
          <p:cNvPr id="407" name="Google Shape;407;p53" title="Screenshot 2025-07-14 at 18.43.07 (2).png"/>
          <p:cNvPicPr preferRelativeResize="0"/>
          <p:nvPr/>
        </p:nvPicPr>
        <p:blipFill rotWithShape="1">
          <a:blip r:embed="rId4">
            <a:alphaModFix/>
          </a:blip>
          <a:srcRect b="0" l="0" r="0" t="13547"/>
          <a:stretch/>
        </p:blipFill>
        <p:spPr>
          <a:xfrm>
            <a:off x="1159475" y="1336025"/>
            <a:ext cx="7396949" cy="3597075"/>
          </a:xfrm>
          <a:prstGeom prst="rect">
            <a:avLst/>
          </a:prstGeom>
          <a:noFill/>
          <a:ln>
            <a:noFill/>
          </a:ln>
        </p:spPr>
      </p:pic>
      <p:sp>
        <p:nvSpPr>
          <p:cNvPr id="408" name="Google Shape;408;p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Momento interação</a:t>
            </a:r>
            <a:endParaRPr/>
          </a:p>
        </p:txBody>
      </p:sp>
      <p:sp>
        <p:nvSpPr>
          <p:cNvPr id="414" name="Google Shape;414;p54"/>
          <p:cNvSpPr txBox="1"/>
          <p:nvPr>
            <p:ph idx="1" type="body"/>
          </p:nvPr>
        </p:nvSpPr>
        <p:spPr>
          <a:xfrm>
            <a:off x="297450" y="1379840"/>
            <a:ext cx="8522400" cy="3141300"/>
          </a:xfrm>
          <a:prstGeom prst="rect">
            <a:avLst/>
          </a:prstGeom>
        </p:spPr>
        <p:txBody>
          <a:bodyPr anchorCtr="0" anchor="t" bIns="91425" lIns="91425" spcFirstLastPara="1" rIns="91425" wrap="square" tIns="91425">
            <a:normAutofit/>
          </a:bodyPr>
          <a:lstStyle/>
          <a:p>
            <a:pPr indent="0" lvl="0" marL="0" rtl="0" algn="just">
              <a:lnSpc>
                <a:spcPct val="200000"/>
              </a:lnSpc>
              <a:spcBef>
                <a:spcPts val="0"/>
              </a:spcBef>
              <a:spcAft>
                <a:spcPts val="1200"/>
              </a:spcAft>
              <a:buNone/>
            </a:pPr>
            <a:r>
              <a:rPr i="1" lang="pt-BR" sz="2500"/>
              <a:t>Acesse </a:t>
            </a:r>
            <a:r>
              <a:rPr i="1" lang="pt-BR" sz="2500" u="sng">
                <a:solidFill>
                  <a:schemeClr val="hlink"/>
                </a:solidFill>
                <a:hlinkClick r:id="rId3"/>
              </a:rPr>
              <a:t>https://notebooklm.google.com/</a:t>
            </a:r>
            <a:r>
              <a:rPr i="1" lang="pt-BR" sz="2500"/>
              <a:t> e suba um artigo</a:t>
            </a:r>
            <a:endParaRPr i="1" sz="2500"/>
          </a:p>
        </p:txBody>
      </p:sp>
      <p:pic>
        <p:nvPicPr>
          <p:cNvPr id="415" name="Google Shape;415;p54"/>
          <p:cNvPicPr preferRelativeResize="0"/>
          <p:nvPr/>
        </p:nvPicPr>
        <p:blipFill>
          <a:blip r:embed="rId4">
            <a:alphaModFix/>
          </a:blip>
          <a:stretch>
            <a:fillRect/>
          </a:stretch>
        </p:blipFill>
        <p:spPr>
          <a:xfrm>
            <a:off x="5463075" y="353025"/>
            <a:ext cx="3613674" cy="378300"/>
          </a:xfrm>
          <a:prstGeom prst="rect">
            <a:avLst/>
          </a:prstGeom>
          <a:noFill/>
          <a:ln>
            <a:noFill/>
          </a:ln>
        </p:spPr>
      </p:pic>
      <p:pic>
        <p:nvPicPr>
          <p:cNvPr id="416" name="Google Shape;416;p54" title="Screenshot 2025-10-09 at 15.06.49.png"/>
          <p:cNvPicPr preferRelativeResize="0"/>
          <p:nvPr/>
        </p:nvPicPr>
        <p:blipFill>
          <a:blip r:embed="rId5">
            <a:alphaModFix/>
          </a:blip>
          <a:stretch>
            <a:fillRect/>
          </a:stretch>
        </p:blipFill>
        <p:spPr>
          <a:xfrm>
            <a:off x="3224705" y="2356225"/>
            <a:ext cx="2361624" cy="2344450"/>
          </a:xfrm>
          <a:prstGeom prst="rect">
            <a:avLst/>
          </a:prstGeom>
          <a:noFill/>
          <a:ln>
            <a:noFill/>
          </a:ln>
        </p:spPr>
      </p:pic>
      <p:sp>
        <p:nvSpPr>
          <p:cNvPr id="417" name="Google Shape;417;p5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5"/>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Extraindo informações</a:t>
            </a:r>
            <a:endParaRPr/>
          </a:p>
        </p:txBody>
      </p:sp>
      <p:pic>
        <p:nvPicPr>
          <p:cNvPr id="423" name="Google Shape;423;p55"/>
          <p:cNvPicPr preferRelativeResize="0"/>
          <p:nvPr/>
        </p:nvPicPr>
        <p:blipFill>
          <a:blip r:embed="rId3">
            <a:alphaModFix/>
          </a:blip>
          <a:stretch>
            <a:fillRect/>
          </a:stretch>
        </p:blipFill>
        <p:spPr>
          <a:xfrm>
            <a:off x="5463075" y="353025"/>
            <a:ext cx="3613674" cy="378300"/>
          </a:xfrm>
          <a:prstGeom prst="rect">
            <a:avLst/>
          </a:prstGeom>
          <a:noFill/>
          <a:ln>
            <a:noFill/>
          </a:ln>
        </p:spPr>
      </p:pic>
      <p:pic>
        <p:nvPicPr>
          <p:cNvPr id="424" name="Google Shape;424;p55" title="Screenshot 2025-10-09 at 15.04.42.png"/>
          <p:cNvPicPr preferRelativeResize="0"/>
          <p:nvPr/>
        </p:nvPicPr>
        <p:blipFill>
          <a:blip r:embed="rId4">
            <a:alphaModFix/>
          </a:blip>
          <a:stretch>
            <a:fillRect/>
          </a:stretch>
        </p:blipFill>
        <p:spPr>
          <a:xfrm>
            <a:off x="1142064" y="1192425"/>
            <a:ext cx="6859873" cy="3774951"/>
          </a:xfrm>
          <a:prstGeom prst="rect">
            <a:avLst/>
          </a:prstGeom>
          <a:noFill/>
          <a:ln>
            <a:noFill/>
          </a:ln>
        </p:spPr>
      </p:pic>
      <p:sp>
        <p:nvSpPr>
          <p:cNvPr id="425" name="Google Shape;425;p5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6"/>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Extraindo informa</a:t>
            </a:r>
            <a:r>
              <a:rPr lang="pt-BR"/>
              <a:t>ções</a:t>
            </a:r>
            <a:endParaRPr/>
          </a:p>
        </p:txBody>
      </p:sp>
      <p:sp>
        <p:nvSpPr>
          <p:cNvPr id="431" name="Google Shape;431;p56"/>
          <p:cNvSpPr/>
          <p:nvPr/>
        </p:nvSpPr>
        <p:spPr>
          <a:xfrm>
            <a:off x="343500" y="2671350"/>
            <a:ext cx="8457000" cy="190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Lato"/>
                <a:ea typeface="Lato"/>
                <a:cs typeface="Lato"/>
                <a:sym typeface="Lato"/>
              </a:rPr>
              <a:t>Com base nestes artigos, sumarize-os em uma tabela contendo:</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pt-BR" sz="1500">
                <a:latin typeface="Lato"/>
                <a:ea typeface="Lato"/>
                <a:cs typeface="Lato"/>
                <a:sym typeface="Lato"/>
              </a:rPr>
              <a:t>Qual o domínio de aplicação</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pt-BR" sz="1500">
                <a:latin typeface="Lato"/>
                <a:ea typeface="Lato"/>
                <a:cs typeface="Lato"/>
                <a:sym typeface="Lato"/>
              </a:rPr>
              <a:t>Quais bases de dados são utilizadas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pt-BR" sz="1500">
                <a:latin typeface="Lato"/>
                <a:ea typeface="Lato"/>
                <a:cs typeface="Lato"/>
                <a:sym typeface="Lato"/>
              </a:rPr>
              <a:t>Quais os métodos de aprendizado de máquina aplicados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pt-BR" sz="1500">
                <a:latin typeface="Lato"/>
                <a:ea typeface="Lato"/>
                <a:cs typeface="Lato"/>
                <a:sym typeface="Lato"/>
              </a:rPr>
              <a:t>Quais as medidas de desempenho utilizadas</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pt-BR" sz="1500">
                <a:latin typeface="Lato"/>
                <a:ea typeface="Lato"/>
                <a:cs typeface="Lato"/>
                <a:sym typeface="Lato"/>
              </a:rPr>
              <a:t>Principais achados de pesquisa</a:t>
            </a:r>
            <a:endParaRPr sz="1500">
              <a:latin typeface="Lato"/>
              <a:ea typeface="Lato"/>
              <a:cs typeface="Lato"/>
              <a:sym typeface="Lato"/>
            </a:endParaRPr>
          </a:p>
        </p:txBody>
      </p:sp>
      <p:pic>
        <p:nvPicPr>
          <p:cNvPr id="432" name="Google Shape;432;p56"/>
          <p:cNvPicPr preferRelativeResize="0"/>
          <p:nvPr/>
        </p:nvPicPr>
        <p:blipFill>
          <a:blip r:embed="rId3">
            <a:alphaModFix/>
          </a:blip>
          <a:stretch>
            <a:fillRect/>
          </a:stretch>
        </p:blipFill>
        <p:spPr>
          <a:xfrm>
            <a:off x="5463075" y="353025"/>
            <a:ext cx="3613674" cy="378300"/>
          </a:xfrm>
          <a:prstGeom prst="rect">
            <a:avLst/>
          </a:prstGeom>
          <a:noFill/>
          <a:ln>
            <a:noFill/>
          </a:ln>
        </p:spPr>
      </p:pic>
      <p:sp>
        <p:nvSpPr>
          <p:cNvPr id="433" name="Google Shape;433;p56"/>
          <p:cNvSpPr/>
          <p:nvPr/>
        </p:nvSpPr>
        <p:spPr>
          <a:xfrm>
            <a:off x="330150" y="1512900"/>
            <a:ext cx="8457000" cy="66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Lato"/>
                <a:ea typeface="Lato"/>
                <a:cs typeface="Lato"/>
                <a:sym typeface="Lato"/>
              </a:rPr>
              <a:t>Quais dos artigos utilizam mineração de textos em suas análises?</a:t>
            </a:r>
            <a:endParaRPr sz="1500">
              <a:latin typeface="Lato"/>
              <a:ea typeface="Lato"/>
              <a:cs typeface="Lato"/>
              <a:sym typeface="Lato"/>
            </a:endParaRPr>
          </a:p>
        </p:txBody>
      </p:sp>
      <p:sp>
        <p:nvSpPr>
          <p:cNvPr id="434" name="Google Shape;434;p5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Extraindo informações</a:t>
            </a:r>
            <a:endParaRPr/>
          </a:p>
        </p:txBody>
      </p:sp>
      <p:pic>
        <p:nvPicPr>
          <p:cNvPr id="440" name="Google Shape;440;p57"/>
          <p:cNvPicPr preferRelativeResize="0"/>
          <p:nvPr/>
        </p:nvPicPr>
        <p:blipFill>
          <a:blip r:embed="rId3">
            <a:alphaModFix/>
          </a:blip>
          <a:stretch>
            <a:fillRect/>
          </a:stretch>
        </p:blipFill>
        <p:spPr>
          <a:xfrm>
            <a:off x="5463075" y="353025"/>
            <a:ext cx="3613674" cy="378300"/>
          </a:xfrm>
          <a:prstGeom prst="rect">
            <a:avLst/>
          </a:prstGeom>
          <a:noFill/>
          <a:ln>
            <a:noFill/>
          </a:ln>
        </p:spPr>
      </p:pic>
      <p:pic>
        <p:nvPicPr>
          <p:cNvPr id="441" name="Google Shape;441;p57" title="Screenshot 2025-07-14 at 18.40.19.png"/>
          <p:cNvPicPr preferRelativeResize="0"/>
          <p:nvPr/>
        </p:nvPicPr>
        <p:blipFill>
          <a:blip r:embed="rId4">
            <a:alphaModFix/>
          </a:blip>
          <a:stretch>
            <a:fillRect/>
          </a:stretch>
        </p:blipFill>
        <p:spPr>
          <a:xfrm>
            <a:off x="2148825" y="1458122"/>
            <a:ext cx="4846332" cy="3466553"/>
          </a:xfrm>
          <a:prstGeom prst="rect">
            <a:avLst/>
          </a:prstGeom>
          <a:noFill/>
          <a:ln>
            <a:noFill/>
          </a:ln>
        </p:spPr>
      </p:pic>
      <p:sp>
        <p:nvSpPr>
          <p:cNvPr id="442" name="Google Shape;442;p5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8"/>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Extraindo informações</a:t>
            </a:r>
            <a:endParaRPr/>
          </a:p>
        </p:txBody>
      </p:sp>
      <p:pic>
        <p:nvPicPr>
          <p:cNvPr id="448" name="Google Shape;448;p58"/>
          <p:cNvPicPr preferRelativeResize="0"/>
          <p:nvPr/>
        </p:nvPicPr>
        <p:blipFill>
          <a:blip r:embed="rId3">
            <a:alphaModFix/>
          </a:blip>
          <a:stretch>
            <a:fillRect/>
          </a:stretch>
        </p:blipFill>
        <p:spPr>
          <a:xfrm>
            <a:off x="5463075" y="353025"/>
            <a:ext cx="3613674" cy="378300"/>
          </a:xfrm>
          <a:prstGeom prst="rect">
            <a:avLst/>
          </a:prstGeom>
          <a:noFill/>
          <a:ln>
            <a:noFill/>
          </a:ln>
        </p:spPr>
      </p:pic>
      <p:pic>
        <p:nvPicPr>
          <p:cNvPr id="449" name="Google Shape;449;p58" title="Screenshot 2025-07-14 at 18.42.32.png"/>
          <p:cNvPicPr preferRelativeResize="0"/>
          <p:nvPr/>
        </p:nvPicPr>
        <p:blipFill>
          <a:blip r:embed="rId4">
            <a:alphaModFix/>
          </a:blip>
          <a:stretch>
            <a:fillRect/>
          </a:stretch>
        </p:blipFill>
        <p:spPr>
          <a:xfrm>
            <a:off x="1607450" y="1372147"/>
            <a:ext cx="5929094" cy="3466552"/>
          </a:xfrm>
          <a:prstGeom prst="rect">
            <a:avLst/>
          </a:prstGeom>
          <a:noFill/>
          <a:ln>
            <a:noFill/>
          </a:ln>
        </p:spPr>
      </p:pic>
      <p:sp>
        <p:nvSpPr>
          <p:cNvPr id="450" name="Google Shape;450;p5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9"/>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Extraindo informações</a:t>
            </a:r>
            <a:endParaRPr/>
          </a:p>
        </p:txBody>
      </p:sp>
      <p:pic>
        <p:nvPicPr>
          <p:cNvPr id="456" name="Google Shape;456;p59"/>
          <p:cNvPicPr preferRelativeResize="0"/>
          <p:nvPr/>
        </p:nvPicPr>
        <p:blipFill>
          <a:blip r:embed="rId3">
            <a:alphaModFix/>
          </a:blip>
          <a:stretch>
            <a:fillRect/>
          </a:stretch>
        </p:blipFill>
        <p:spPr>
          <a:xfrm>
            <a:off x="5463075" y="353025"/>
            <a:ext cx="3613674" cy="378300"/>
          </a:xfrm>
          <a:prstGeom prst="rect">
            <a:avLst/>
          </a:prstGeom>
          <a:noFill/>
          <a:ln>
            <a:noFill/>
          </a:ln>
        </p:spPr>
      </p:pic>
      <p:sp>
        <p:nvSpPr>
          <p:cNvPr id="457" name="Google Shape;457;p59"/>
          <p:cNvSpPr txBox="1"/>
          <p:nvPr/>
        </p:nvSpPr>
        <p:spPr>
          <a:xfrm>
            <a:off x="102675" y="4816775"/>
            <a:ext cx="823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accent1"/>
                </a:solidFill>
                <a:latin typeface="Lato"/>
                <a:ea typeface="Lato"/>
                <a:cs typeface="Lato"/>
                <a:sym typeface="Lato"/>
              </a:rPr>
              <a:t>Podcast: https://notebooklm.google.com/notebook/b66bc8de-f0d2-4106-b598-e9f9e9064949/audio</a:t>
            </a:r>
            <a:endParaRPr sz="1300">
              <a:solidFill>
                <a:schemeClr val="accent1"/>
              </a:solidFill>
              <a:latin typeface="Lato"/>
              <a:ea typeface="Lato"/>
              <a:cs typeface="Lato"/>
              <a:sym typeface="Lato"/>
            </a:endParaRPr>
          </a:p>
        </p:txBody>
      </p:sp>
      <p:pic>
        <p:nvPicPr>
          <p:cNvPr id="458" name="Google Shape;458;p59" title="Screenshot 2025-10-09 at 15.04.04.png"/>
          <p:cNvPicPr preferRelativeResize="0"/>
          <p:nvPr/>
        </p:nvPicPr>
        <p:blipFill>
          <a:blip r:embed="rId4">
            <a:alphaModFix/>
          </a:blip>
          <a:stretch>
            <a:fillRect/>
          </a:stretch>
        </p:blipFill>
        <p:spPr>
          <a:xfrm>
            <a:off x="1336075" y="1204124"/>
            <a:ext cx="6512916" cy="3612650"/>
          </a:xfrm>
          <a:prstGeom prst="rect">
            <a:avLst/>
          </a:prstGeom>
          <a:noFill/>
          <a:ln>
            <a:noFill/>
          </a:ln>
        </p:spPr>
      </p:pic>
      <p:sp>
        <p:nvSpPr>
          <p:cNvPr id="459" name="Google Shape;459;p5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Extraindo informações</a:t>
            </a:r>
            <a:endParaRPr/>
          </a:p>
        </p:txBody>
      </p:sp>
      <p:pic>
        <p:nvPicPr>
          <p:cNvPr id="465" name="Google Shape;465;p60"/>
          <p:cNvPicPr preferRelativeResize="0"/>
          <p:nvPr/>
        </p:nvPicPr>
        <p:blipFill>
          <a:blip r:embed="rId3">
            <a:alphaModFix/>
          </a:blip>
          <a:stretch>
            <a:fillRect/>
          </a:stretch>
        </p:blipFill>
        <p:spPr>
          <a:xfrm>
            <a:off x="5463075" y="353025"/>
            <a:ext cx="3613674" cy="378300"/>
          </a:xfrm>
          <a:prstGeom prst="rect">
            <a:avLst/>
          </a:prstGeom>
          <a:noFill/>
          <a:ln>
            <a:noFill/>
          </a:ln>
        </p:spPr>
      </p:pic>
      <p:sp>
        <p:nvSpPr>
          <p:cNvPr id="466" name="Google Shape;466;p60"/>
          <p:cNvSpPr txBox="1"/>
          <p:nvPr/>
        </p:nvSpPr>
        <p:spPr>
          <a:xfrm>
            <a:off x="102675" y="4816775"/>
            <a:ext cx="823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solidFill>
                  <a:schemeClr val="accent1"/>
                </a:solidFill>
                <a:latin typeface="Lato"/>
                <a:ea typeface="Lato"/>
                <a:cs typeface="Lato"/>
                <a:sym typeface="Lato"/>
              </a:rPr>
              <a:t>Podcast: </a:t>
            </a:r>
            <a:r>
              <a:rPr lang="pt-BR" sz="900">
                <a:solidFill>
                  <a:schemeClr val="accent1"/>
                </a:solidFill>
                <a:latin typeface="Lato"/>
                <a:ea typeface="Lato"/>
                <a:cs typeface="Lato"/>
                <a:sym typeface="Lato"/>
              </a:rPr>
              <a:t>h</a:t>
            </a:r>
            <a:r>
              <a:rPr lang="pt-BR" sz="900">
                <a:solidFill>
                  <a:schemeClr val="accent1"/>
                </a:solidFill>
                <a:latin typeface="Lato"/>
                <a:ea typeface="Lato"/>
                <a:cs typeface="Lato"/>
                <a:sym typeface="Lato"/>
              </a:rPr>
              <a:t>ttps://notebooklm.google.com/notebook/b66bc8de-f0d2-4106-b598-e9f9e9064949?artifactId=4804ed29-6ad4-4d39-a9fd-0e090ba461ae</a:t>
            </a:r>
            <a:endParaRPr sz="900">
              <a:solidFill>
                <a:schemeClr val="accent1"/>
              </a:solidFill>
              <a:latin typeface="Lato"/>
              <a:ea typeface="Lato"/>
              <a:cs typeface="Lato"/>
              <a:sym typeface="Lato"/>
            </a:endParaRPr>
          </a:p>
        </p:txBody>
      </p:sp>
      <p:pic>
        <p:nvPicPr>
          <p:cNvPr id="467" name="Google Shape;467;p60" title="Screenshot 2025-10-09 at 15.07.54.png"/>
          <p:cNvPicPr preferRelativeResize="0"/>
          <p:nvPr/>
        </p:nvPicPr>
        <p:blipFill>
          <a:blip r:embed="rId4">
            <a:alphaModFix/>
          </a:blip>
          <a:stretch>
            <a:fillRect/>
          </a:stretch>
        </p:blipFill>
        <p:spPr>
          <a:xfrm>
            <a:off x="2813738" y="1260550"/>
            <a:ext cx="2811075" cy="3605499"/>
          </a:xfrm>
          <a:prstGeom prst="rect">
            <a:avLst/>
          </a:prstGeom>
          <a:noFill/>
          <a:ln>
            <a:noFill/>
          </a:ln>
        </p:spPr>
      </p:pic>
      <p:pic>
        <p:nvPicPr>
          <p:cNvPr id="468" name="Google Shape;468;p60" title="Screenshot 2025-10-09 at 16.09.23.png"/>
          <p:cNvPicPr preferRelativeResize="0"/>
          <p:nvPr/>
        </p:nvPicPr>
        <p:blipFill>
          <a:blip r:embed="rId5">
            <a:alphaModFix/>
          </a:blip>
          <a:stretch>
            <a:fillRect/>
          </a:stretch>
        </p:blipFill>
        <p:spPr>
          <a:xfrm>
            <a:off x="5777212" y="1524547"/>
            <a:ext cx="3139828" cy="3139828"/>
          </a:xfrm>
          <a:prstGeom prst="rect">
            <a:avLst/>
          </a:prstGeom>
          <a:noFill/>
          <a:ln>
            <a:noFill/>
          </a:ln>
        </p:spPr>
      </p:pic>
      <p:sp>
        <p:nvSpPr>
          <p:cNvPr id="469" name="Google Shape;469;p6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Bônus: SBC-crawler</a:t>
            </a:r>
            <a:endParaRPr/>
          </a:p>
        </p:txBody>
      </p:sp>
      <p:sp>
        <p:nvSpPr>
          <p:cNvPr id="475" name="Google Shape;475;p61"/>
          <p:cNvSpPr txBox="1"/>
          <p:nvPr/>
        </p:nvSpPr>
        <p:spPr>
          <a:xfrm>
            <a:off x="3391200" y="4665525"/>
            <a:ext cx="2361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chemeClr val="accent1"/>
                </a:solidFill>
                <a:latin typeface="Lato"/>
                <a:ea typeface="Lato"/>
                <a:cs typeface="Lato"/>
                <a:sym typeface="Lato"/>
              </a:rPr>
              <a:t>https://bit.ly/crawler_sbc</a:t>
            </a:r>
            <a:endParaRPr sz="1300">
              <a:solidFill>
                <a:schemeClr val="accent1"/>
              </a:solidFill>
              <a:latin typeface="Lato"/>
              <a:ea typeface="Lato"/>
              <a:cs typeface="Lato"/>
              <a:sym typeface="Lato"/>
            </a:endParaRPr>
          </a:p>
        </p:txBody>
      </p:sp>
      <p:pic>
        <p:nvPicPr>
          <p:cNvPr id="476" name="Google Shape;476;p61" title="QRCode_Fácil.png"/>
          <p:cNvPicPr preferRelativeResize="0"/>
          <p:nvPr/>
        </p:nvPicPr>
        <p:blipFill>
          <a:blip r:embed="rId3">
            <a:alphaModFix/>
          </a:blip>
          <a:stretch>
            <a:fillRect/>
          </a:stretch>
        </p:blipFill>
        <p:spPr>
          <a:xfrm>
            <a:off x="2838725" y="1285572"/>
            <a:ext cx="3466554" cy="3466554"/>
          </a:xfrm>
          <a:prstGeom prst="rect">
            <a:avLst/>
          </a:prstGeom>
          <a:noFill/>
          <a:ln>
            <a:noFill/>
          </a:ln>
        </p:spPr>
      </p:pic>
      <p:sp>
        <p:nvSpPr>
          <p:cNvPr id="477" name="Google Shape;477;p6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ph type="title"/>
          </p:nvPr>
        </p:nvSpPr>
        <p:spPr>
          <a:xfrm>
            <a:off x="297450" y="3998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3100"/>
              <a:t>Considerações sobre a aula</a:t>
            </a:r>
            <a:endParaRPr sz="3100"/>
          </a:p>
        </p:txBody>
      </p:sp>
      <p:sp>
        <p:nvSpPr>
          <p:cNvPr id="483" name="Google Shape;483;p62"/>
          <p:cNvSpPr txBox="1"/>
          <p:nvPr/>
        </p:nvSpPr>
        <p:spPr>
          <a:xfrm>
            <a:off x="348100" y="1219750"/>
            <a:ext cx="8798700" cy="2878200"/>
          </a:xfrm>
          <a:prstGeom prst="rect">
            <a:avLst/>
          </a:prstGeom>
          <a:noFill/>
          <a:ln>
            <a:noFill/>
          </a:ln>
        </p:spPr>
        <p:txBody>
          <a:bodyPr anchorCtr="0" anchor="t" bIns="91425" lIns="91425" spcFirstLastPara="1" rIns="91425" wrap="square" tIns="91425">
            <a:spAutoFit/>
          </a:bodyPr>
          <a:lstStyle/>
          <a:p>
            <a:pPr indent="-339725" lvl="0" marL="457200" rtl="0" algn="l">
              <a:lnSpc>
                <a:spcPct val="150000"/>
              </a:lnSpc>
              <a:spcBef>
                <a:spcPts val="0"/>
              </a:spcBef>
              <a:spcAft>
                <a:spcPts val="0"/>
              </a:spcAft>
              <a:buSzPts val="1750"/>
              <a:buChar char="-"/>
            </a:pPr>
            <a:r>
              <a:rPr lang="pt-BR" sz="1750">
                <a:highlight>
                  <a:schemeClr val="lt1"/>
                </a:highlight>
              </a:rPr>
              <a:t>Vimos como a IA e a Pesquisa Científica tem o seu lado escuro</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Falamos sobre algumas ferramentas para:</a:t>
            </a:r>
            <a:endParaRPr sz="1750">
              <a:highlight>
                <a:schemeClr val="lt1"/>
              </a:highlight>
            </a:endParaRPr>
          </a:p>
          <a:p>
            <a:pPr indent="-339725" lvl="1" marL="914400" rtl="0" algn="l">
              <a:lnSpc>
                <a:spcPct val="150000"/>
              </a:lnSpc>
              <a:spcBef>
                <a:spcPts val="0"/>
              </a:spcBef>
              <a:spcAft>
                <a:spcPts val="0"/>
              </a:spcAft>
              <a:buSzPts val="1750"/>
              <a:buChar char="-"/>
            </a:pPr>
            <a:r>
              <a:rPr lang="pt-BR" sz="1750">
                <a:highlight>
                  <a:schemeClr val="lt1"/>
                </a:highlight>
              </a:rPr>
              <a:t>Busca (Gemini Deep Search)</a:t>
            </a:r>
            <a:endParaRPr sz="1750">
              <a:highlight>
                <a:schemeClr val="lt1"/>
              </a:highlight>
            </a:endParaRPr>
          </a:p>
          <a:p>
            <a:pPr indent="-339725" lvl="1" marL="914400" rtl="0" algn="l">
              <a:lnSpc>
                <a:spcPct val="150000"/>
              </a:lnSpc>
              <a:spcBef>
                <a:spcPts val="0"/>
              </a:spcBef>
              <a:spcAft>
                <a:spcPts val="0"/>
              </a:spcAft>
              <a:buSzPts val="1750"/>
              <a:buChar char="-"/>
            </a:pPr>
            <a:r>
              <a:rPr lang="pt-BR" sz="1750">
                <a:highlight>
                  <a:schemeClr val="lt1"/>
                </a:highlight>
              </a:rPr>
              <a:t>Indexação (Research Rabbit)</a:t>
            </a:r>
            <a:endParaRPr sz="1750">
              <a:highlight>
                <a:schemeClr val="lt1"/>
              </a:highlight>
            </a:endParaRPr>
          </a:p>
          <a:p>
            <a:pPr indent="-339725" lvl="1" marL="914400" rtl="0" algn="l">
              <a:lnSpc>
                <a:spcPct val="150000"/>
              </a:lnSpc>
              <a:spcBef>
                <a:spcPts val="0"/>
              </a:spcBef>
              <a:spcAft>
                <a:spcPts val="0"/>
              </a:spcAft>
              <a:buSzPts val="1750"/>
              <a:buChar char="-"/>
            </a:pPr>
            <a:r>
              <a:rPr lang="pt-BR" sz="1750">
                <a:highlight>
                  <a:schemeClr val="lt1"/>
                </a:highlight>
              </a:rPr>
              <a:t>Extração de Informações (NotebookLM)</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Fornecemos exemplos práticos, destacando alguns riscos ao uso das ferramentas</a:t>
            </a:r>
            <a:endParaRPr sz="1750">
              <a:highlight>
                <a:schemeClr val="lt1"/>
              </a:highlight>
            </a:endParaRPr>
          </a:p>
          <a:p>
            <a:pPr indent="-339725" lvl="0" marL="457200" rtl="0" algn="l">
              <a:lnSpc>
                <a:spcPct val="150000"/>
              </a:lnSpc>
              <a:spcBef>
                <a:spcPts val="0"/>
              </a:spcBef>
              <a:spcAft>
                <a:spcPts val="0"/>
              </a:spcAft>
              <a:buSzPts val="1750"/>
              <a:buChar char="-"/>
            </a:pPr>
            <a:r>
              <a:rPr lang="pt-BR" sz="1750">
                <a:highlight>
                  <a:schemeClr val="lt1"/>
                </a:highlight>
              </a:rPr>
              <a:t>De nada nos adianta apenas ver, precisamos praticar!</a:t>
            </a:r>
            <a:endParaRPr sz="1750">
              <a:highlight>
                <a:schemeClr val="lt1"/>
              </a:highlight>
            </a:endParaRPr>
          </a:p>
        </p:txBody>
      </p:sp>
      <p:sp>
        <p:nvSpPr>
          <p:cNvPr id="484" name="Google Shape;484;p6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8" title="foto-ricardo-marcacini (2).jpeg"/>
          <p:cNvPicPr preferRelativeResize="0"/>
          <p:nvPr/>
        </p:nvPicPr>
        <p:blipFill>
          <a:blip r:embed="rId3">
            <a:alphaModFix/>
          </a:blip>
          <a:stretch>
            <a:fillRect/>
          </a:stretch>
        </p:blipFill>
        <p:spPr>
          <a:xfrm>
            <a:off x="6690949" y="2340000"/>
            <a:ext cx="2453049" cy="2803500"/>
          </a:xfrm>
          <a:prstGeom prst="rect">
            <a:avLst/>
          </a:prstGeom>
          <a:noFill/>
          <a:ln>
            <a:noFill/>
          </a:ln>
        </p:spPr>
      </p:pic>
      <p:sp>
        <p:nvSpPr>
          <p:cNvPr id="133" name="Google Shape;133;p18"/>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Resumè</a:t>
            </a:r>
            <a:endParaRPr/>
          </a:p>
        </p:txBody>
      </p:sp>
      <p:sp>
        <p:nvSpPr>
          <p:cNvPr id="134" name="Google Shape;134;p18"/>
          <p:cNvSpPr txBox="1"/>
          <p:nvPr>
            <p:ph idx="1" type="body"/>
          </p:nvPr>
        </p:nvSpPr>
        <p:spPr>
          <a:xfrm>
            <a:off x="311700" y="1401450"/>
            <a:ext cx="7677000" cy="3597000"/>
          </a:xfrm>
          <a:prstGeom prst="rect">
            <a:avLst/>
          </a:prstGeom>
        </p:spPr>
        <p:txBody>
          <a:bodyPr anchorCtr="0" anchor="t" bIns="91425" lIns="91425" spcFirstLastPara="1" rIns="91425" wrap="square" tIns="91425">
            <a:normAutofit fontScale="92500" lnSpcReduction="20000"/>
          </a:bodyPr>
          <a:lstStyle/>
          <a:p>
            <a:pPr indent="-381317" lvl="0" marL="457200" rtl="0" algn="l">
              <a:spcBef>
                <a:spcPts val="0"/>
              </a:spcBef>
              <a:spcAft>
                <a:spcPts val="0"/>
              </a:spcAft>
              <a:buClr>
                <a:schemeClr val="accent1"/>
              </a:buClr>
              <a:buSzPct val="100000"/>
              <a:buChar char="➔"/>
            </a:pPr>
            <a:r>
              <a:rPr lang="pt-BR">
                <a:solidFill>
                  <a:schemeClr val="accent1"/>
                </a:solidFill>
              </a:rPr>
              <a:t>Formação: </a:t>
            </a:r>
            <a:endParaRPr>
              <a:solidFill>
                <a:schemeClr val="accent1"/>
              </a:solidFill>
            </a:endParaRPr>
          </a:p>
          <a:p>
            <a:pPr indent="-369569" lvl="1" marL="914400" rtl="0" algn="l">
              <a:spcBef>
                <a:spcPts val="0"/>
              </a:spcBef>
              <a:spcAft>
                <a:spcPts val="0"/>
              </a:spcAft>
              <a:buClr>
                <a:schemeClr val="accent1"/>
              </a:buClr>
              <a:buSzPct val="100000"/>
              <a:buChar char="◆"/>
            </a:pPr>
            <a:r>
              <a:rPr lang="pt-BR"/>
              <a:t>B. Informática</a:t>
            </a:r>
            <a:r>
              <a:rPr lang="pt-BR">
                <a:solidFill>
                  <a:schemeClr val="accent1"/>
                </a:solidFill>
              </a:rPr>
              <a:t> (</a:t>
            </a:r>
            <a:r>
              <a:rPr lang="pt-BR"/>
              <a:t>2009</a:t>
            </a:r>
            <a:r>
              <a:rPr lang="pt-BR">
                <a:solidFill>
                  <a:schemeClr val="accent1"/>
                </a:solidFill>
              </a:rPr>
              <a:t>)</a:t>
            </a:r>
            <a:endParaRPr/>
          </a:p>
          <a:p>
            <a:pPr indent="-369569" lvl="1" marL="914400" rtl="0" algn="l">
              <a:spcBef>
                <a:spcPts val="0"/>
              </a:spcBef>
              <a:spcAft>
                <a:spcPts val="0"/>
              </a:spcAft>
              <a:buClr>
                <a:schemeClr val="accent1"/>
              </a:buClr>
              <a:buSzPct val="100000"/>
              <a:buChar char="◆"/>
            </a:pPr>
            <a:r>
              <a:rPr lang="pt-BR">
                <a:solidFill>
                  <a:schemeClr val="accent1"/>
                </a:solidFill>
              </a:rPr>
              <a:t>M.Sc. (2011)</a:t>
            </a:r>
            <a:r>
              <a:rPr lang="pt-BR"/>
              <a:t> e </a:t>
            </a:r>
            <a:r>
              <a:rPr lang="pt-BR">
                <a:solidFill>
                  <a:schemeClr val="accent1"/>
                </a:solidFill>
              </a:rPr>
              <a:t>Ph.D (201</a:t>
            </a:r>
            <a:r>
              <a:rPr lang="pt-BR"/>
              <a:t>4</a:t>
            </a:r>
            <a:r>
              <a:rPr lang="pt-BR">
                <a:solidFill>
                  <a:schemeClr val="accent1"/>
                </a:solidFill>
              </a:rPr>
              <a:t>)</a:t>
            </a:r>
            <a:r>
              <a:rPr lang="pt-BR"/>
              <a:t> em</a:t>
            </a:r>
            <a:r>
              <a:rPr lang="pt-BR">
                <a:solidFill>
                  <a:schemeClr val="accent1"/>
                </a:solidFill>
              </a:rPr>
              <a:t> </a:t>
            </a:r>
            <a:r>
              <a:rPr lang="pt-BR"/>
              <a:t>Ciência da Computação e Matemática Computacional do ICMC-USP</a:t>
            </a:r>
            <a:br>
              <a:rPr lang="pt-BR">
                <a:solidFill>
                  <a:schemeClr val="accent1"/>
                </a:solidFill>
              </a:rPr>
            </a:br>
            <a:r>
              <a:rPr lang="pt-BR">
                <a:solidFill>
                  <a:schemeClr val="accent1"/>
                </a:solidFill>
              </a:rPr>
              <a:t>	</a:t>
            </a:r>
            <a:endParaRPr>
              <a:solidFill>
                <a:schemeClr val="accent1"/>
              </a:solidFill>
            </a:endParaRPr>
          </a:p>
          <a:p>
            <a:pPr indent="-381317" lvl="0" marL="457200" rtl="0" algn="l">
              <a:spcBef>
                <a:spcPts val="0"/>
              </a:spcBef>
              <a:spcAft>
                <a:spcPts val="0"/>
              </a:spcAft>
              <a:buClr>
                <a:schemeClr val="accent1"/>
              </a:buClr>
              <a:buSzPct val="100000"/>
              <a:buChar char="➔"/>
            </a:pPr>
            <a:r>
              <a:rPr lang="pt-BR">
                <a:solidFill>
                  <a:schemeClr val="accent1"/>
                </a:solidFill>
              </a:rPr>
              <a:t>Atuação em P&amp;D:</a:t>
            </a:r>
            <a:endParaRPr>
              <a:solidFill>
                <a:schemeClr val="accent1"/>
              </a:solidFill>
            </a:endParaRPr>
          </a:p>
          <a:p>
            <a:pPr indent="-369569" lvl="1" marL="914400" rtl="0" algn="l">
              <a:spcBef>
                <a:spcPts val="0"/>
              </a:spcBef>
              <a:spcAft>
                <a:spcPts val="0"/>
              </a:spcAft>
              <a:buClr>
                <a:schemeClr val="accent1"/>
              </a:buClr>
              <a:buSzPct val="100000"/>
              <a:buChar char="◆"/>
            </a:pPr>
            <a:r>
              <a:rPr lang="pt-BR">
                <a:solidFill>
                  <a:schemeClr val="accent1"/>
                </a:solidFill>
              </a:rPr>
              <a:t>Bolsista de Produtividade em </a:t>
            </a:r>
            <a:r>
              <a:rPr lang="pt-BR"/>
              <a:t>Pesquisa</a:t>
            </a:r>
            <a:r>
              <a:rPr lang="pt-BR">
                <a:solidFill>
                  <a:schemeClr val="accent1"/>
                </a:solidFill>
              </a:rPr>
              <a:t> (202</a:t>
            </a:r>
            <a:r>
              <a:rPr lang="pt-BR"/>
              <a:t>4</a:t>
            </a:r>
            <a:r>
              <a:rPr lang="pt-BR">
                <a:solidFill>
                  <a:schemeClr val="accent1"/>
                </a:solidFill>
              </a:rPr>
              <a:t>)</a:t>
            </a:r>
            <a:endParaRPr>
              <a:solidFill>
                <a:schemeClr val="accent1"/>
              </a:solidFill>
            </a:endParaRPr>
          </a:p>
          <a:p>
            <a:pPr indent="-369569" lvl="1" marL="914400" rtl="0" algn="l">
              <a:spcBef>
                <a:spcPts val="0"/>
              </a:spcBef>
              <a:spcAft>
                <a:spcPts val="0"/>
              </a:spcAft>
              <a:buClr>
                <a:schemeClr val="accent1"/>
              </a:buClr>
              <a:buSzPct val="100000"/>
              <a:buChar char="◆"/>
            </a:pPr>
            <a:r>
              <a:rPr lang="pt-BR"/>
              <a:t>Inteligência Artificial para apoiar</a:t>
            </a:r>
            <a:br>
              <a:rPr lang="pt-BR"/>
            </a:br>
            <a:r>
              <a:rPr lang="pt-BR"/>
              <a:t>Projetos de Políticas Públicas</a:t>
            </a:r>
            <a:endParaRPr/>
          </a:p>
        </p:txBody>
      </p:sp>
      <p:pic>
        <p:nvPicPr>
          <p:cNvPr id="135" name="Google Shape;135;p18"/>
          <p:cNvPicPr preferRelativeResize="0"/>
          <p:nvPr/>
        </p:nvPicPr>
        <p:blipFill>
          <a:blip r:embed="rId4">
            <a:alphaModFix/>
          </a:blip>
          <a:stretch>
            <a:fillRect/>
          </a:stretch>
        </p:blipFill>
        <p:spPr>
          <a:xfrm>
            <a:off x="4660625" y="104114"/>
            <a:ext cx="1494050" cy="675447"/>
          </a:xfrm>
          <a:prstGeom prst="rect">
            <a:avLst/>
          </a:prstGeom>
          <a:noFill/>
          <a:ln>
            <a:noFill/>
          </a:ln>
        </p:spPr>
      </p:pic>
      <p:pic>
        <p:nvPicPr>
          <p:cNvPr id="136" name="Google Shape;136;p18"/>
          <p:cNvPicPr preferRelativeResize="0"/>
          <p:nvPr/>
        </p:nvPicPr>
        <p:blipFill rotWithShape="1">
          <a:blip r:embed="rId5">
            <a:alphaModFix/>
          </a:blip>
          <a:srcRect b="26155" l="0" r="0" t="0"/>
          <a:stretch/>
        </p:blipFill>
        <p:spPr>
          <a:xfrm>
            <a:off x="2563398" y="104121"/>
            <a:ext cx="1433850" cy="452375"/>
          </a:xfrm>
          <a:prstGeom prst="rect">
            <a:avLst/>
          </a:prstGeom>
          <a:noFill/>
          <a:ln>
            <a:noFill/>
          </a:ln>
        </p:spPr>
      </p:pic>
      <p:sp>
        <p:nvSpPr>
          <p:cNvPr id="137" name="Google Shape;137;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Exerc</a:t>
            </a:r>
            <a:r>
              <a:rPr lang="pt-BR"/>
              <a:t>ício</a:t>
            </a:r>
            <a:endParaRPr/>
          </a:p>
        </p:txBody>
      </p:sp>
      <p:sp>
        <p:nvSpPr>
          <p:cNvPr id="490" name="Google Shape;490;p63"/>
          <p:cNvSpPr txBox="1"/>
          <p:nvPr>
            <p:ph idx="1" type="body"/>
          </p:nvPr>
        </p:nvSpPr>
        <p:spPr>
          <a:xfrm>
            <a:off x="297450" y="1379840"/>
            <a:ext cx="8522400" cy="3141300"/>
          </a:xfrm>
          <a:prstGeom prst="rect">
            <a:avLst/>
          </a:prstGeom>
        </p:spPr>
        <p:txBody>
          <a:bodyPr anchorCtr="0" anchor="t" bIns="91425" lIns="91425" spcFirstLastPara="1" rIns="91425" wrap="square" tIns="91425">
            <a:normAutofit/>
          </a:bodyPr>
          <a:lstStyle/>
          <a:p>
            <a:pPr indent="-387350" lvl="0" marL="457200" rtl="0" algn="just">
              <a:lnSpc>
                <a:spcPct val="150000"/>
              </a:lnSpc>
              <a:spcBef>
                <a:spcPts val="0"/>
              </a:spcBef>
              <a:spcAft>
                <a:spcPts val="0"/>
              </a:spcAft>
              <a:buSzPts val="2500"/>
              <a:buChar char="-"/>
            </a:pPr>
            <a:r>
              <a:rPr i="1" lang="pt-BR" sz="2500"/>
              <a:t>Acesse o manual suplementar e teste os prompts/ferramentas, com artigos de interesse;</a:t>
            </a:r>
            <a:endParaRPr i="1" sz="2500"/>
          </a:p>
          <a:p>
            <a:pPr indent="-387350" lvl="0" marL="457200" rtl="0" algn="just">
              <a:lnSpc>
                <a:spcPct val="150000"/>
              </a:lnSpc>
              <a:spcBef>
                <a:spcPts val="0"/>
              </a:spcBef>
              <a:spcAft>
                <a:spcPts val="0"/>
              </a:spcAft>
              <a:buSzPts val="2500"/>
              <a:buChar char="-"/>
            </a:pPr>
            <a:r>
              <a:rPr i="1" lang="pt-BR" sz="2500"/>
              <a:t>Faça anotações de ideias de uso e em como o que foi aprendido pode lhe ajudar no seu fazer diário;</a:t>
            </a:r>
            <a:endParaRPr i="1" sz="2500"/>
          </a:p>
          <a:p>
            <a:pPr indent="-387350" lvl="0" marL="457200" rtl="0" algn="just">
              <a:lnSpc>
                <a:spcPct val="150000"/>
              </a:lnSpc>
              <a:spcBef>
                <a:spcPts val="0"/>
              </a:spcBef>
              <a:spcAft>
                <a:spcPts val="0"/>
              </a:spcAft>
              <a:buSzPts val="2500"/>
              <a:buChar char="-"/>
            </a:pPr>
            <a:r>
              <a:rPr i="1" lang="pt-BR" sz="2500"/>
              <a:t>Traga dúvidas e impressões para a segunda parte da aula!</a:t>
            </a:r>
            <a:endParaRPr i="1" sz="2500"/>
          </a:p>
        </p:txBody>
      </p:sp>
      <p:pic>
        <p:nvPicPr>
          <p:cNvPr id="491" name="Google Shape;491;p63"/>
          <p:cNvPicPr preferRelativeResize="0"/>
          <p:nvPr/>
        </p:nvPicPr>
        <p:blipFill>
          <a:blip r:embed="rId3">
            <a:alphaModFix/>
          </a:blip>
          <a:stretch>
            <a:fillRect/>
          </a:stretch>
        </p:blipFill>
        <p:spPr>
          <a:xfrm>
            <a:off x="5463075" y="353025"/>
            <a:ext cx="3613674" cy="378300"/>
          </a:xfrm>
          <a:prstGeom prst="rect">
            <a:avLst/>
          </a:prstGeom>
          <a:noFill/>
          <a:ln>
            <a:noFill/>
          </a:ln>
        </p:spPr>
      </p:pic>
      <p:sp>
        <p:nvSpPr>
          <p:cNvPr id="492" name="Google Shape;492;p6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4"/>
          <p:cNvSpPr txBox="1"/>
          <p:nvPr>
            <p:ph type="title"/>
          </p:nvPr>
        </p:nvSpPr>
        <p:spPr>
          <a:xfrm>
            <a:off x="297450" y="53509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Refer</a:t>
            </a:r>
            <a:r>
              <a:rPr lang="pt-BR"/>
              <a:t>ências</a:t>
            </a:r>
            <a:endParaRPr/>
          </a:p>
        </p:txBody>
      </p:sp>
      <p:sp>
        <p:nvSpPr>
          <p:cNvPr id="498" name="Google Shape;498;p64"/>
          <p:cNvSpPr txBox="1"/>
          <p:nvPr>
            <p:ph idx="1" type="body"/>
          </p:nvPr>
        </p:nvSpPr>
        <p:spPr>
          <a:xfrm>
            <a:off x="297450" y="1129525"/>
            <a:ext cx="8522400" cy="401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pt-BR" sz="1300">
                <a:solidFill>
                  <a:schemeClr val="dk2"/>
                </a:solidFill>
              </a:rPr>
              <a:t>Mishra, Tanisha, Edward Sutanto, Rini Rossanti, Nayana Pant, Anum Ashraf, Akshay Raut, Germaine Uwabareze, Ajayi Oluwatomiwa, and Bushra Zeeshan. "</a:t>
            </a:r>
            <a:r>
              <a:rPr b="1" lang="pt-BR" sz="1300">
                <a:solidFill>
                  <a:schemeClr val="dk2"/>
                </a:solidFill>
              </a:rPr>
              <a:t>Use of large language models as artificial intelligence tools in academic research and publishing among global clinical researchers</a:t>
            </a:r>
            <a:r>
              <a:rPr lang="pt-BR" sz="1300">
                <a:solidFill>
                  <a:schemeClr val="dk2"/>
                </a:solidFill>
              </a:rPr>
              <a:t>." Scientific Reports 14, no. 1 (2024): 31672.</a:t>
            </a:r>
            <a:endParaRPr sz="1300">
              <a:solidFill>
                <a:schemeClr val="dk2"/>
              </a:solidFill>
            </a:endParaRPr>
          </a:p>
          <a:p>
            <a:pPr indent="0" lvl="0" marL="0" rtl="0" algn="l">
              <a:lnSpc>
                <a:spcPct val="100000"/>
              </a:lnSpc>
              <a:spcBef>
                <a:spcPts val="0"/>
              </a:spcBef>
              <a:spcAft>
                <a:spcPts val="0"/>
              </a:spcAft>
              <a:buNone/>
            </a:pPr>
            <a:r>
              <a:t/>
            </a:r>
            <a:endParaRPr sz="1300">
              <a:solidFill>
                <a:schemeClr val="dk2"/>
              </a:solidFill>
            </a:endParaRPr>
          </a:p>
          <a:p>
            <a:pPr indent="0" lvl="0" marL="0" rtl="0" algn="l">
              <a:lnSpc>
                <a:spcPct val="100000"/>
              </a:lnSpc>
              <a:spcBef>
                <a:spcPts val="0"/>
              </a:spcBef>
              <a:spcAft>
                <a:spcPts val="0"/>
              </a:spcAft>
              <a:buNone/>
            </a:pPr>
            <a:r>
              <a:rPr lang="pt-BR" sz="1300">
                <a:solidFill>
                  <a:schemeClr val="dk2"/>
                </a:solidFill>
              </a:rPr>
              <a:t>Si, Chenglei, Diyi Yang, and Tatsunori Hashimoto. "</a:t>
            </a:r>
            <a:r>
              <a:rPr b="1" lang="pt-BR" sz="1300">
                <a:solidFill>
                  <a:schemeClr val="dk2"/>
                </a:solidFill>
              </a:rPr>
              <a:t>Can llms generate novel research ideas? a large-scale human study with 100+ nlp researchers.</a:t>
            </a:r>
            <a:r>
              <a:rPr lang="pt-BR" sz="1300">
                <a:solidFill>
                  <a:schemeClr val="dk2"/>
                </a:solidFill>
              </a:rPr>
              <a:t>" arXiv preprint arXiv:2409.04109 (2024).</a:t>
            </a:r>
            <a:endParaRPr sz="1300">
              <a:solidFill>
                <a:schemeClr val="dk2"/>
              </a:solidFill>
            </a:endParaRPr>
          </a:p>
          <a:p>
            <a:pPr indent="0" lvl="0" marL="0" rtl="0" algn="l">
              <a:lnSpc>
                <a:spcPct val="100000"/>
              </a:lnSpc>
              <a:spcBef>
                <a:spcPts val="0"/>
              </a:spcBef>
              <a:spcAft>
                <a:spcPts val="0"/>
              </a:spcAft>
              <a:buNone/>
            </a:pPr>
            <a:r>
              <a:t/>
            </a:r>
            <a:endParaRPr sz="1300">
              <a:solidFill>
                <a:schemeClr val="dk2"/>
              </a:solidFill>
            </a:endParaRPr>
          </a:p>
          <a:p>
            <a:pPr indent="0" lvl="0" marL="0" rtl="0" algn="l">
              <a:lnSpc>
                <a:spcPct val="100000"/>
              </a:lnSpc>
              <a:spcBef>
                <a:spcPts val="0"/>
              </a:spcBef>
              <a:spcAft>
                <a:spcPts val="0"/>
              </a:spcAft>
              <a:buNone/>
            </a:pPr>
            <a:r>
              <a:rPr lang="pt-BR" sz="1300">
                <a:solidFill>
                  <a:schemeClr val="dk2"/>
                </a:solidFill>
              </a:rPr>
              <a:t>Chen, Qiguang, Mingda Yang, Libo Qin, Jinhao Liu, Zheng Yan, Jiannan Guan, Dengyun Peng et al. "</a:t>
            </a:r>
            <a:r>
              <a:rPr b="1" lang="pt-BR" sz="1300">
                <a:solidFill>
                  <a:schemeClr val="dk2"/>
                </a:solidFill>
              </a:rPr>
              <a:t>AI4Research: A Survey of Artificial Intelligence for Scientific Research.</a:t>
            </a:r>
            <a:r>
              <a:rPr lang="pt-BR" sz="1300">
                <a:solidFill>
                  <a:schemeClr val="dk2"/>
                </a:solidFill>
              </a:rPr>
              <a:t>" arXiv preprint arXiv:2507.01903 (2025).</a:t>
            </a:r>
            <a:endParaRPr sz="1300">
              <a:solidFill>
                <a:schemeClr val="dk2"/>
              </a:solidFill>
            </a:endParaRPr>
          </a:p>
          <a:p>
            <a:pPr indent="0" lvl="0" marL="0" rtl="0" algn="l">
              <a:lnSpc>
                <a:spcPct val="100000"/>
              </a:lnSpc>
              <a:spcBef>
                <a:spcPts val="0"/>
              </a:spcBef>
              <a:spcAft>
                <a:spcPts val="0"/>
              </a:spcAft>
              <a:buNone/>
            </a:pPr>
            <a:r>
              <a:t/>
            </a:r>
            <a:endParaRPr sz="1300">
              <a:solidFill>
                <a:schemeClr val="dk2"/>
              </a:solidFill>
            </a:endParaRPr>
          </a:p>
          <a:p>
            <a:pPr indent="0" lvl="0" marL="0" rtl="0" algn="l">
              <a:lnSpc>
                <a:spcPct val="100000"/>
              </a:lnSpc>
              <a:spcBef>
                <a:spcPts val="0"/>
              </a:spcBef>
              <a:spcAft>
                <a:spcPts val="0"/>
              </a:spcAft>
              <a:buNone/>
            </a:pPr>
            <a:r>
              <a:rPr lang="pt-BR" sz="1300">
                <a:solidFill>
                  <a:schemeClr val="dk2"/>
                </a:solidFill>
              </a:rPr>
              <a:t>Gottweis, J., Weng, W.H., Daryin, A., Tu, T., Palepu, A., Sirkovic, P., Myaskovsky, A., Weissenberger, F., Rong, K., Tanno, R. and Saab, K., 2025. </a:t>
            </a:r>
            <a:r>
              <a:rPr b="1" lang="pt-BR" sz="1300">
                <a:solidFill>
                  <a:schemeClr val="dk2"/>
                </a:solidFill>
              </a:rPr>
              <a:t>Towards an AI co-scientist</a:t>
            </a:r>
            <a:r>
              <a:rPr lang="pt-BR" sz="1300">
                <a:solidFill>
                  <a:schemeClr val="dk2"/>
                </a:solidFill>
              </a:rPr>
              <a:t>. arXiv preprint arXiv:2502.18864.</a:t>
            </a:r>
            <a:br>
              <a:rPr lang="pt-BR" sz="1300">
                <a:solidFill>
                  <a:schemeClr val="dk2"/>
                </a:solidFill>
              </a:rPr>
            </a:br>
            <a:endParaRPr sz="1300">
              <a:solidFill>
                <a:schemeClr val="dk2"/>
              </a:solidFill>
            </a:endParaRPr>
          </a:p>
          <a:p>
            <a:pPr indent="0" lvl="0" marL="0" rtl="0" algn="l">
              <a:lnSpc>
                <a:spcPct val="100000"/>
              </a:lnSpc>
              <a:spcBef>
                <a:spcPts val="0"/>
              </a:spcBef>
              <a:spcAft>
                <a:spcPts val="0"/>
              </a:spcAft>
              <a:buNone/>
            </a:pPr>
            <a:r>
              <a:rPr lang="pt-BR" sz="1300">
                <a:solidFill>
                  <a:schemeClr val="dk2"/>
                </a:solidFill>
              </a:rPr>
              <a:t>Kalai, A. T., Ofir, O., Openai, N., Vempala, S. S., Tech, G., &amp; Openai, E. Z. (2025).</a:t>
            </a:r>
            <a:r>
              <a:rPr b="1" lang="pt-BR" sz="1300">
                <a:solidFill>
                  <a:schemeClr val="dk2"/>
                </a:solidFill>
              </a:rPr>
              <a:t> Why Language Models Hallucinate.</a:t>
            </a:r>
            <a:r>
              <a:rPr lang="pt-BR" sz="1300">
                <a:solidFill>
                  <a:schemeClr val="dk2"/>
                </a:solidFill>
              </a:rPr>
              <a:t> https://arxiv.org/pdf/2509.04664</a:t>
            </a:r>
            <a:endParaRPr sz="1300">
              <a:solidFill>
                <a:schemeClr val="dk2"/>
              </a:solidFill>
            </a:endParaRPr>
          </a:p>
        </p:txBody>
      </p:sp>
      <p:sp>
        <p:nvSpPr>
          <p:cNvPr id="499" name="Google Shape;499;p6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txBox="1"/>
          <p:nvPr>
            <p:ph type="title"/>
          </p:nvPr>
        </p:nvSpPr>
        <p:spPr>
          <a:xfrm>
            <a:off x="297450" y="53509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Leituras recomendadas</a:t>
            </a:r>
            <a:endParaRPr/>
          </a:p>
        </p:txBody>
      </p:sp>
      <p:sp>
        <p:nvSpPr>
          <p:cNvPr id="505" name="Google Shape;505;p65"/>
          <p:cNvSpPr txBox="1"/>
          <p:nvPr>
            <p:ph idx="1" type="body"/>
          </p:nvPr>
        </p:nvSpPr>
        <p:spPr>
          <a:xfrm>
            <a:off x="297450" y="1129525"/>
            <a:ext cx="8522400" cy="401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300">
              <a:solidFill>
                <a:schemeClr val="dk2"/>
              </a:solidFill>
            </a:endParaRPr>
          </a:p>
          <a:p>
            <a:pPr indent="0" lvl="0" marL="0" rtl="0" algn="l">
              <a:lnSpc>
                <a:spcPct val="100000"/>
              </a:lnSpc>
              <a:spcBef>
                <a:spcPts val="0"/>
              </a:spcBef>
              <a:spcAft>
                <a:spcPts val="0"/>
              </a:spcAft>
              <a:buNone/>
            </a:pPr>
            <a:r>
              <a:rPr lang="pt-BR" sz="1300">
                <a:solidFill>
                  <a:schemeClr val="dk2"/>
                </a:solidFill>
              </a:rPr>
              <a:t>Mishra, T., Sutanto, E., Rossanti, R., Pant, N., Ashraf, A., Raut, A., Uwabareze, G., Oluwatomiwa, A., &amp; Zeeshan, B. (2024). </a:t>
            </a:r>
            <a:r>
              <a:rPr b="1" lang="pt-BR" sz="1300">
                <a:solidFill>
                  <a:schemeClr val="dk2"/>
                </a:solidFill>
              </a:rPr>
              <a:t>Use of large language models as artificial intelligence tools in academic research and publishing among global clinical researchers. </a:t>
            </a:r>
            <a:r>
              <a:rPr lang="pt-BR" sz="1300">
                <a:solidFill>
                  <a:schemeClr val="dk2"/>
                </a:solidFill>
              </a:rPr>
              <a:t>Scientific Reports, 14(1). https://doi.org/10.1038/s41598-024-81370-6</a:t>
            </a:r>
            <a:endParaRPr sz="1300">
              <a:solidFill>
                <a:schemeClr val="dk2"/>
              </a:solidFill>
            </a:endParaRPr>
          </a:p>
          <a:p>
            <a:pPr indent="0" lvl="0" marL="0" rtl="0" algn="l">
              <a:lnSpc>
                <a:spcPct val="100000"/>
              </a:lnSpc>
              <a:spcBef>
                <a:spcPts val="1200"/>
              </a:spcBef>
              <a:spcAft>
                <a:spcPts val="0"/>
              </a:spcAft>
              <a:buNone/>
            </a:pPr>
            <a:r>
              <a:rPr lang="pt-BR" sz="1300">
                <a:solidFill>
                  <a:schemeClr val="dk2"/>
                </a:solidFill>
              </a:rPr>
              <a:t>Novikov, A., Vũ, N., Eisenberger, M., Dupont, E., Huang, P.-S., Wagner, A. Z., Shirobokov, S., Kozlovskii, B., Ruiz, F. J. R., Mehrabian, A., Kumar, M. P., See, A., Chaudhuri, S., Holland, G., Davies, A., Nowozin, S., Kohli, P., &amp; Balog, M. (2025). </a:t>
            </a:r>
            <a:r>
              <a:rPr b="1" lang="pt-BR" sz="1300">
                <a:solidFill>
                  <a:schemeClr val="dk2"/>
                </a:solidFill>
              </a:rPr>
              <a:t>AlphaEvolve: A coding agent for scientific and algorithmic discovery</a:t>
            </a:r>
            <a:r>
              <a:rPr lang="pt-BR" sz="1300">
                <a:solidFill>
                  <a:schemeClr val="dk2"/>
                </a:solidFill>
              </a:rPr>
              <a:t> (No. arXiv:2506.13131). arXiv. https://doi.org/10.48550/arXiv.2506.13131</a:t>
            </a:r>
            <a:endParaRPr sz="1300">
              <a:solidFill>
                <a:schemeClr val="dk2"/>
              </a:solidFill>
            </a:endParaRPr>
          </a:p>
          <a:p>
            <a:pPr indent="0" lvl="0" marL="0" rtl="0" algn="l">
              <a:lnSpc>
                <a:spcPct val="100000"/>
              </a:lnSpc>
              <a:spcBef>
                <a:spcPts val="1200"/>
              </a:spcBef>
              <a:spcAft>
                <a:spcPts val="0"/>
              </a:spcAft>
              <a:buNone/>
            </a:pPr>
            <a:r>
              <a:rPr lang="pt-BR" sz="1300">
                <a:solidFill>
                  <a:schemeClr val="dk2"/>
                </a:solidFill>
              </a:rPr>
              <a:t>Radensky, M., Shahid, S., Fok, R., Siangliulue, P., Hope, T., &amp; Weld, D. S. (2025). </a:t>
            </a:r>
            <a:r>
              <a:rPr b="1" lang="pt-BR" sz="1300">
                <a:solidFill>
                  <a:schemeClr val="dk2"/>
                </a:solidFill>
              </a:rPr>
              <a:t>Scideator: Human-LLM Scientific Idea Generation Grounded in Research-Paper Facet Recombination</a:t>
            </a:r>
            <a:r>
              <a:rPr lang="pt-BR" sz="1300">
                <a:solidFill>
                  <a:schemeClr val="dk2"/>
                </a:solidFill>
              </a:rPr>
              <a:t> (No. arXiv:2409.14634). arXiv. https://doi.org/10.48550/arXiv.2409.14634</a:t>
            </a:r>
            <a:endParaRPr sz="1300">
              <a:solidFill>
                <a:schemeClr val="dk2"/>
              </a:solidFill>
            </a:endParaRPr>
          </a:p>
          <a:p>
            <a:pPr indent="0" lvl="0" marL="0" rtl="0" algn="l">
              <a:lnSpc>
                <a:spcPct val="100000"/>
              </a:lnSpc>
              <a:spcBef>
                <a:spcPts val="1200"/>
              </a:spcBef>
              <a:spcAft>
                <a:spcPts val="1200"/>
              </a:spcAft>
              <a:buNone/>
            </a:pPr>
            <a:r>
              <a:rPr lang="pt-BR" sz="1300">
                <a:solidFill>
                  <a:schemeClr val="dk2"/>
                </a:solidFill>
              </a:rPr>
              <a:t>Ren, S., Jian, P., Ren, Z., Leng, C., Xie, C., &amp; Zhang, J. (2025). </a:t>
            </a:r>
            <a:r>
              <a:rPr b="1" lang="pt-BR" sz="1300">
                <a:solidFill>
                  <a:schemeClr val="dk2"/>
                </a:solidFill>
              </a:rPr>
              <a:t>Towards Scientific Intelligence: A Survey of LLM-based Scientific Agents</a:t>
            </a:r>
            <a:r>
              <a:rPr lang="pt-BR" sz="1300">
                <a:solidFill>
                  <a:schemeClr val="dk2"/>
                </a:solidFill>
              </a:rPr>
              <a:t> (No. arXiv:2503.24047). arXiv. https://doi.org/10.48550/arXiv.2503.24047</a:t>
            </a:r>
            <a:endParaRPr sz="1300">
              <a:solidFill>
                <a:schemeClr val="dk2"/>
              </a:solidFill>
            </a:endParaRPr>
          </a:p>
        </p:txBody>
      </p:sp>
      <p:sp>
        <p:nvSpPr>
          <p:cNvPr id="506" name="Google Shape;506;p6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6"/>
          <p:cNvSpPr/>
          <p:nvPr/>
        </p:nvSpPr>
        <p:spPr>
          <a:xfrm>
            <a:off x="10025" y="0"/>
            <a:ext cx="9144000" cy="4060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6"/>
          <p:cNvSpPr txBox="1"/>
          <p:nvPr/>
        </p:nvSpPr>
        <p:spPr>
          <a:xfrm>
            <a:off x="-6175" y="1514925"/>
            <a:ext cx="9176400" cy="278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2800"/>
              <a:t>Ferramentas de Inteligência Artificial para suporte ao processo de pesquisa: IA como um co–cientista</a:t>
            </a:r>
            <a:endParaRPr b="1" sz="2800"/>
          </a:p>
          <a:p>
            <a:pPr indent="0" lvl="0" marL="0" rtl="0" algn="ctr">
              <a:spcBef>
                <a:spcPts val="0"/>
              </a:spcBef>
              <a:spcAft>
                <a:spcPts val="0"/>
              </a:spcAft>
              <a:buNone/>
            </a:pPr>
            <a:br>
              <a:rPr b="1" lang="pt-BR" sz="2800"/>
            </a:br>
            <a:r>
              <a:rPr lang="pt-BR" sz="1700"/>
              <a:t>Parte I: busca, indexação e extração de informações</a:t>
            </a:r>
            <a:endParaRPr sz="1700"/>
          </a:p>
          <a:p>
            <a:pPr indent="0" lvl="0" marL="0" rtl="0" algn="ctr">
              <a:spcBef>
                <a:spcPts val="0"/>
              </a:spcBef>
              <a:spcAft>
                <a:spcPts val="0"/>
              </a:spcAft>
              <a:buNone/>
            </a:pPr>
            <a:br>
              <a:rPr b="1" lang="pt-BR" sz="2600"/>
            </a:br>
            <a:r>
              <a:rPr lang="pt-BR" sz="2300"/>
              <a:t>Fábio Lobato, René Santin, Matheus Couto, Ricardo Marcacini</a:t>
            </a:r>
            <a:br>
              <a:rPr lang="pt-BR" sz="2300"/>
            </a:br>
            <a:endParaRPr sz="1900"/>
          </a:p>
        </p:txBody>
      </p:sp>
      <p:pic>
        <p:nvPicPr>
          <p:cNvPr id="513" name="Google Shape;513;p66"/>
          <p:cNvPicPr preferRelativeResize="0"/>
          <p:nvPr/>
        </p:nvPicPr>
        <p:blipFill rotWithShape="1">
          <a:blip r:embed="rId3">
            <a:alphaModFix/>
          </a:blip>
          <a:srcRect b="0" l="0" r="37351" t="0"/>
          <a:stretch/>
        </p:blipFill>
        <p:spPr>
          <a:xfrm>
            <a:off x="4699576" y="0"/>
            <a:ext cx="4423774" cy="2960025"/>
          </a:xfrm>
          <a:prstGeom prst="rect">
            <a:avLst/>
          </a:prstGeom>
          <a:noFill/>
          <a:ln>
            <a:noFill/>
          </a:ln>
        </p:spPr>
      </p:pic>
      <p:sp>
        <p:nvSpPr>
          <p:cNvPr id="514" name="Google Shape;514;p66"/>
          <p:cNvSpPr txBox="1"/>
          <p:nvPr/>
        </p:nvSpPr>
        <p:spPr>
          <a:xfrm>
            <a:off x="219250" y="4443375"/>
            <a:ext cx="867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accent1"/>
                </a:solidFill>
                <a:latin typeface="Lato"/>
                <a:ea typeface="Lato"/>
                <a:cs typeface="Lato"/>
                <a:sym typeface="Lato"/>
              </a:rPr>
              <a:t>São Carlos, SP</a:t>
            </a:r>
            <a:endParaRPr sz="1300">
              <a:solidFill>
                <a:schemeClr val="accent1"/>
              </a:solidFill>
              <a:latin typeface="Lato"/>
              <a:ea typeface="Lato"/>
              <a:cs typeface="Lato"/>
              <a:sym typeface="Lato"/>
            </a:endParaRPr>
          </a:p>
          <a:p>
            <a:pPr indent="0" lvl="0" marL="0" rtl="0" algn="ctr">
              <a:spcBef>
                <a:spcPts val="0"/>
              </a:spcBef>
              <a:spcAft>
                <a:spcPts val="0"/>
              </a:spcAft>
              <a:buNone/>
            </a:pPr>
            <a:r>
              <a:rPr lang="pt-BR" sz="1300">
                <a:solidFill>
                  <a:schemeClr val="accent1"/>
                </a:solidFill>
                <a:latin typeface="Lato"/>
                <a:ea typeface="Lato"/>
                <a:cs typeface="Lato"/>
                <a:sym typeface="Lato"/>
              </a:rPr>
              <a:t>11 de outubro de 2025</a:t>
            </a:r>
            <a:endParaRPr i="1" sz="1300">
              <a:solidFill>
                <a:schemeClr val="accent1"/>
              </a:solidFill>
              <a:latin typeface="Lato"/>
              <a:ea typeface="Lato"/>
              <a:cs typeface="Lato"/>
              <a:sym typeface="Lato"/>
            </a:endParaRPr>
          </a:p>
        </p:txBody>
      </p:sp>
      <p:pic>
        <p:nvPicPr>
          <p:cNvPr id="515" name="Google Shape;515;p66"/>
          <p:cNvPicPr preferRelativeResize="0"/>
          <p:nvPr/>
        </p:nvPicPr>
        <p:blipFill>
          <a:blip r:embed="rId4">
            <a:alphaModFix/>
          </a:blip>
          <a:stretch>
            <a:fillRect/>
          </a:stretch>
        </p:blipFill>
        <p:spPr>
          <a:xfrm>
            <a:off x="219250" y="100924"/>
            <a:ext cx="2810301" cy="1271650"/>
          </a:xfrm>
          <a:prstGeom prst="rect">
            <a:avLst/>
          </a:prstGeom>
          <a:noFill/>
          <a:ln>
            <a:noFill/>
          </a:ln>
        </p:spPr>
      </p:pic>
      <p:pic>
        <p:nvPicPr>
          <p:cNvPr id="516" name="Google Shape;516;p66"/>
          <p:cNvPicPr preferRelativeResize="0"/>
          <p:nvPr/>
        </p:nvPicPr>
        <p:blipFill>
          <a:blip r:embed="rId5">
            <a:alphaModFix/>
          </a:blip>
          <a:stretch>
            <a:fillRect/>
          </a:stretch>
        </p:blipFill>
        <p:spPr>
          <a:xfrm>
            <a:off x="178312" y="3944175"/>
            <a:ext cx="1098687" cy="1155875"/>
          </a:xfrm>
          <a:prstGeom prst="rect">
            <a:avLst/>
          </a:prstGeom>
          <a:noFill/>
          <a:ln>
            <a:noFill/>
          </a:ln>
        </p:spPr>
      </p:pic>
      <p:pic>
        <p:nvPicPr>
          <p:cNvPr id="517" name="Google Shape;517;p66"/>
          <p:cNvPicPr preferRelativeResize="0"/>
          <p:nvPr/>
        </p:nvPicPr>
        <p:blipFill>
          <a:blip r:embed="rId6">
            <a:alphaModFix/>
          </a:blip>
          <a:stretch>
            <a:fillRect/>
          </a:stretch>
        </p:blipFill>
        <p:spPr>
          <a:xfrm>
            <a:off x="7975512" y="3944175"/>
            <a:ext cx="954668" cy="1155875"/>
          </a:xfrm>
          <a:prstGeom prst="rect">
            <a:avLst/>
          </a:prstGeom>
          <a:noFill/>
          <a:ln>
            <a:noFill/>
          </a:ln>
        </p:spPr>
      </p:pic>
      <p:sp>
        <p:nvSpPr>
          <p:cNvPr id="518" name="Google Shape;518;p6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Resumè</a:t>
            </a:r>
            <a:endParaRPr/>
          </a:p>
        </p:txBody>
      </p:sp>
      <p:sp>
        <p:nvSpPr>
          <p:cNvPr id="143" name="Google Shape;143;p19"/>
          <p:cNvSpPr txBox="1"/>
          <p:nvPr>
            <p:ph idx="1" type="body"/>
          </p:nvPr>
        </p:nvSpPr>
        <p:spPr>
          <a:xfrm>
            <a:off x="311700" y="1401450"/>
            <a:ext cx="7677000" cy="3597000"/>
          </a:xfrm>
          <a:prstGeom prst="rect">
            <a:avLst/>
          </a:prstGeom>
        </p:spPr>
        <p:txBody>
          <a:bodyPr anchorCtr="0" anchor="t" bIns="91425" lIns="91425" spcFirstLastPara="1" rIns="91425" wrap="square" tIns="91425">
            <a:normAutofit lnSpcReduction="20000"/>
          </a:bodyPr>
          <a:lstStyle/>
          <a:p>
            <a:pPr indent="-393700" lvl="0" marL="457200" rtl="0" algn="l">
              <a:spcBef>
                <a:spcPts val="0"/>
              </a:spcBef>
              <a:spcAft>
                <a:spcPts val="0"/>
              </a:spcAft>
              <a:buClr>
                <a:schemeClr val="accent1"/>
              </a:buClr>
              <a:buSzPts val="2600"/>
              <a:buChar char="➔"/>
            </a:pPr>
            <a:r>
              <a:rPr lang="pt-BR">
                <a:solidFill>
                  <a:schemeClr val="accent1"/>
                </a:solidFill>
              </a:rPr>
              <a:t>Formação: </a:t>
            </a:r>
            <a:endParaRPr>
              <a:solidFill>
                <a:schemeClr val="accent1"/>
              </a:solidFill>
            </a:endParaRPr>
          </a:p>
          <a:p>
            <a:pPr indent="-381000" lvl="1" marL="914400" rtl="0" algn="l">
              <a:spcBef>
                <a:spcPts val="0"/>
              </a:spcBef>
              <a:spcAft>
                <a:spcPts val="0"/>
              </a:spcAft>
              <a:buClr>
                <a:schemeClr val="accent1"/>
              </a:buClr>
              <a:buSzPts val="2400"/>
              <a:buChar char="◆"/>
            </a:pPr>
            <a:r>
              <a:rPr lang="pt-BR"/>
              <a:t>B. Ciências da Computação - ICMC - USP (2000)</a:t>
            </a:r>
            <a:endParaRPr/>
          </a:p>
          <a:p>
            <a:pPr indent="-381000" lvl="1" marL="914400" rtl="0" algn="l">
              <a:spcBef>
                <a:spcPts val="0"/>
              </a:spcBef>
              <a:spcAft>
                <a:spcPts val="0"/>
              </a:spcAft>
              <a:buSzPts val="2400"/>
              <a:buChar char="◆"/>
            </a:pPr>
            <a:r>
              <a:rPr lang="pt-BR"/>
              <a:t>M.Sc. - Ciências da Computação </a:t>
            </a:r>
            <a:br>
              <a:rPr lang="pt-BR"/>
            </a:br>
            <a:r>
              <a:rPr lang="pt-BR"/>
              <a:t>IME - USP (2019)</a:t>
            </a:r>
            <a:endParaRPr>
              <a:solidFill>
                <a:schemeClr val="accent1"/>
              </a:solidFill>
            </a:endParaRPr>
          </a:p>
          <a:p>
            <a:pPr indent="-381000" lvl="1" marL="914400" rtl="0" algn="l">
              <a:spcBef>
                <a:spcPts val="0"/>
              </a:spcBef>
              <a:spcAft>
                <a:spcPts val="0"/>
              </a:spcAft>
              <a:buClr>
                <a:schemeClr val="accent1"/>
              </a:buClr>
              <a:buSzPts val="2400"/>
              <a:buChar char="◆"/>
            </a:pPr>
            <a:r>
              <a:rPr lang="pt-BR"/>
              <a:t>Doutorado em andamento - ICMC - USP</a:t>
            </a:r>
            <a:br>
              <a:rPr lang="pt-BR">
                <a:solidFill>
                  <a:schemeClr val="accent1"/>
                </a:solidFill>
              </a:rPr>
            </a:br>
            <a:r>
              <a:rPr lang="pt-BR">
                <a:solidFill>
                  <a:schemeClr val="accent1"/>
                </a:solidFill>
              </a:rPr>
              <a:t>	</a:t>
            </a:r>
            <a:endParaRPr>
              <a:solidFill>
                <a:schemeClr val="accent1"/>
              </a:solidFill>
            </a:endParaRPr>
          </a:p>
          <a:p>
            <a:pPr indent="-393700" lvl="0" marL="457200" rtl="0" algn="l">
              <a:spcBef>
                <a:spcPts val="0"/>
              </a:spcBef>
              <a:spcAft>
                <a:spcPts val="0"/>
              </a:spcAft>
              <a:buClr>
                <a:schemeClr val="accent1"/>
              </a:buClr>
              <a:buSzPts val="2600"/>
              <a:buChar char="➔"/>
            </a:pPr>
            <a:r>
              <a:rPr lang="pt-BR">
                <a:solidFill>
                  <a:schemeClr val="accent1"/>
                </a:solidFill>
              </a:rPr>
              <a:t>Atuação em P&amp;D:</a:t>
            </a:r>
            <a:endParaRPr>
              <a:solidFill>
                <a:schemeClr val="accent1"/>
              </a:solidFill>
            </a:endParaRPr>
          </a:p>
          <a:p>
            <a:pPr indent="-381000" lvl="1" marL="914400" rtl="0" algn="l">
              <a:spcBef>
                <a:spcPts val="0"/>
              </a:spcBef>
              <a:spcAft>
                <a:spcPts val="0"/>
              </a:spcAft>
              <a:buClr>
                <a:schemeClr val="accent1"/>
              </a:buClr>
              <a:buSzPts val="2400"/>
              <a:buChar char="◆"/>
            </a:pPr>
            <a:r>
              <a:rPr lang="pt-BR"/>
              <a:t>Servidor público atuando na equipe de Inteligência Artificial do Banco Central</a:t>
            </a:r>
            <a:endParaRPr>
              <a:solidFill>
                <a:schemeClr val="accent1"/>
              </a:solidFill>
            </a:endParaRPr>
          </a:p>
        </p:txBody>
      </p:sp>
      <p:pic>
        <p:nvPicPr>
          <p:cNvPr id="144" name="Google Shape;144;p19"/>
          <p:cNvPicPr preferRelativeResize="0"/>
          <p:nvPr/>
        </p:nvPicPr>
        <p:blipFill>
          <a:blip r:embed="rId3">
            <a:alphaModFix/>
          </a:blip>
          <a:stretch>
            <a:fillRect/>
          </a:stretch>
        </p:blipFill>
        <p:spPr>
          <a:xfrm>
            <a:off x="7338250" y="157289"/>
            <a:ext cx="1494050" cy="675447"/>
          </a:xfrm>
          <a:prstGeom prst="rect">
            <a:avLst/>
          </a:prstGeom>
          <a:noFill/>
          <a:ln>
            <a:noFill/>
          </a:ln>
        </p:spPr>
      </p:pic>
      <p:pic>
        <p:nvPicPr>
          <p:cNvPr id="145" name="Google Shape;145;p19" title="rene3.png"/>
          <p:cNvPicPr preferRelativeResize="0"/>
          <p:nvPr/>
        </p:nvPicPr>
        <p:blipFill>
          <a:blip r:embed="rId4">
            <a:alphaModFix/>
          </a:blip>
          <a:stretch>
            <a:fillRect/>
          </a:stretch>
        </p:blipFill>
        <p:spPr>
          <a:xfrm>
            <a:off x="5958950" y="2944100"/>
            <a:ext cx="3185051" cy="2199401"/>
          </a:xfrm>
          <a:prstGeom prst="rect">
            <a:avLst/>
          </a:prstGeom>
          <a:noFill/>
          <a:ln>
            <a:noFill/>
          </a:ln>
        </p:spPr>
      </p:pic>
      <p:sp>
        <p:nvSpPr>
          <p:cNvPr id="146" name="Google Shape;146;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Resumè</a:t>
            </a:r>
            <a:endParaRPr/>
          </a:p>
        </p:txBody>
      </p:sp>
      <p:sp>
        <p:nvSpPr>
          <p:cNvPr id="152" name="Google Shape;152;p20"/>
          <p:cNvSpPr txBox="1"/>
          <p:nvPr>
            <p:ph idx="1" type="body"/>
          </p:nvPr>
        </p:nvSpPr>
        <p:spPr>
          <a:xfrm>
            <a:off x="311700" y="1401450"/>
            <a:ext cx="7677000" cy="35970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chemeClr val="accent1"/>
              </a:buClr>
              <a:buSzPts val="2600"/>
              <a:buChar char="➔"/>
            </a:pPr>
            <a:r>
              <a:rPr lang="pt-BR">
                <a:solidFill>
                  <a:schemeClr val="accent1"/>
                </a:solidFill>
              </a:rPr>
              <a:t>Formação: </a:t>
            </a:r>
            <a:endParaRPr/>
          </a:p>
          <a:p>
            <a:pPr indent="-381000" lvl="1" marL="914400" rtl="0" algn="l">
              <a:spcBef>
                <a:spcPts val="0"/>
              </a:spcBef>
              <a:spcAft>
                <a:spcPts val="0"/>
              </a:spcAft>
              <a:buClr>
                <a:schemeClr val="accent1"/>
              </a:buClr>
              <a:buSzPts val="2400"/>
              <a:buChar char="◆"/>
            </a:pPr>
            <a:r>
              <a:rPr lang="pt-BR"/>
              <a:t>B. Ciências da Computação - UFOPA (2025)</a:t>
            </a:r>
            <a:endParaRPr>
              <a:solidFill>
                <a:schemeClr val="accent1"/>
              </a:solidFill>
            </a:endParaRPr>
          </a:p>
          <a:p>
            <a:pPr indent="-381000" lvl="1" marL="914400" rtl="0" algn="l">
              <a:spcBef>
                <a:spcPts val="0"/>
              </a:spcBef>
              <a:spcAft>
                <a:spcPts val="0"/>
              </a:spcAft>
              <a:buClr>
                <a:schemeClr val="accent1"/>
              </a:buClr>
              <a:buSzPts val="2400"/>
              <a:buChar char="◆"/>
            </a:pPr>
            <a:r>
              <a:rPr lang="pt-BR"/>
              <a:t>Mestrado</a:t>
            </a:r>
            <a:r>
              <a:rPr lang="pt-BR"/>
              <a:t> em andamento - UEMA</a:t>
            </a:r>
            <a:br>
              <a:rPr lang="pt-BR"/>
            </a:br>
            <a:r>
              <a:rPr lang="pt-BR"/>
              <a:t>	</a:t>
            </a:r>
            <a:endParaRPr/>
          </a:p>
          <a:p>
            <a:pPr indent="-393700" lvl="0" marL="457200" rtl="0" algn="l">
              <a:spcBef>
                <a:spcPts val="0"/>
              </a:spcBef>
              <a:spcAft>
                <a:spcPts val="0"/>
              </a:spcAft>
              <a:buSzPts val="2600"/>
              <a:buChar char="➔"/>
            </a:pPr>
            <a:r>
              <a:rPr lang="pt-BR"/>
              <a:t>Atuação em P&amp;D:</a:t>
            </a:r>
            <a:endParaRPr/>
          </a:p>
          <a:p>
            <a:pPr indent="-381000" lvl="1" marL="914400" rtl="0" algn="l">
              <a:spcBef>
                <a:spcPts val="0"/>
              </a:spcBef>
              <a:spcAft>
                <a:spcPts val="0"/>
              </a:spcAft>
              <a:buSzPts val="2400"/>
              <a:buChar char="◆"/>
            </a:pPr>
            <a:r>
              <a:rPr lang="pt-BR"/>
              <a:t>Trabalhando atualmente com LLMs aplicadas</a:t>
            </a:r>
            <a:br>
              <a:rPr lang="pt-BR"/>
            </a:br>
            <a:r>
              <a:rPr lang="pt-BR"/>
              <a:t>na tarefa de extração de aspectos</a:t>
            </a:r>
            <a:endParaRPr/>
          </a:p>
        </p:txBody>
      </p:sp>
      <p:pic>
        <p:nvPicPr>
          <p:cNvPr id="153" name="Google Shape;153;p20" title="Apresentação pipeline para os bolsistas (1).png"/>
          <p:cNvPicPr preferRelativeResize="0"/>
          <p:nvPr/>
        </p:nvPicPr>
        <p:blipFill rotWithShape="1">
          <a:blip r:embed="rId3">
            <a:alphaModFix/>
          </a:blip>
          <a:srcRect b="27178" l="31948" r="42110" t="15567"/>
          <a:stretch/>
        </p:blipFill>
        <p:spPr>
          <a:xfrm>
            <a:off x="7211775" y="2744650"/>
            <a:ext cx="1932226" cy="2398850"/>
          </a:xfrm>
          <a:prstGeom prst="rect">
            <a:avLst/>
          </a:prstGeom>
          <a:noFill/>
          <a:ln>
            <a:noFill/>
          </a:ln>
        </p:spPr>
      </p:pic>
      <p:pic>
        <p:nvPicPr>
          <p:cNvPr descr="UEMA - Universidade Estadual do Maranhão" id="154" name="Google Shape;154;p20"/>
          <p:cNvPicPr preferRelativeResize="0"/>
          <p:nvPr/>
        </p:nvPicPr>
        <p:blipFill rotWithShape="1">
          <a:blip r:embed="rId4">
            <a:alphaModFix/>
          </a:blip>
          <a:srcRect b="0" l="0" r="0" t="0"/>
          <a:stretch/>
        </p:blipFill>
        <p:spPr>
          <a:xfrm>
            <a:off x="7383439" y="121748"/>
            <a:ext cx="1628860" cy="664825"/>
          </a:xfrm>
          <a:prstGeom prst="rect">
            <a:avLst/>
          </a:prstGeom>
          <a:noFill/>
          <a:ln>
            <a:noFill/>
          </a:ln>
        </p:spPr>
      </p:pic>
      <p:sp>
        <p:nvSpPr>
          <p:cNvPr id="155" name="Google Shape;155;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297450" y="628447"/>
            <a:ext cx="85224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Informaç</a:t>
            </a:r>
            <a:r>
              <a:rPr lang="pt-BR"/>
              <a:t>ões para Emissão do Certificado</a:t>
            </a:r>
            <a:endParaRPr/>
          </a:p>
        </p:txBody>
      </p:sp>
      <p:sp>
        <p:nvSpPr>
          <p:cNvPr id="161" name="Google Shape;161;p21"/>
          <p:cNvSpPr txBox="1"/>
          <p:nvPr>
            <p:ph idx="1" type="body"/>
          </p:nvPr>
        </p:nvSpPr>
        <p:spPr>
          <a:xfrm>
            <a:off x="311700" y="1401450"/>
            <a:ext cx="7677000" cy="35970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chemeClr val="accent1"/>
              </a:buClr>
              <a:buSzPts val="2600"/>
              <a:buChar char="➔"/>
            </a:pPr>
            <a:r>
              <a:rPr lang="pt-BR"/>
              <a:t>Frequ</a:t>
            </a:r>
            <a:r>
              <a:rPr lang="pt-BR"/>
              <a:t>ência mínima de 75% é exigência da USP</a:t>
            </a:r>
            <a:endParaRPr/>
          </a:p>
          <a:p>
            <a:pPr indent="-381000" lvl="1" marL="914400" rtl="0" algn="l">
              <a:spcBef>
                <a:spcPts val="0"/>
              </a:spcBef>
              <a:spcAft>
                <a:spcPts val="0"/>
              </a:spcAft>
              <a:buClr>
                <a:schemeClr val="accent1"/>
              </a:buClr>
              <a:buSzPts val="2400"/>
              <a:buChar char="◆"/>
            </a:pPr>
            <a:r>
              <a:rPr lang="pt-BR"/>
              <a:t>Google Meet gera um relatório de participação, com hora de entrada e saída.</a:t>
            </a:r>
            <a:endParaRPr>
              <a:solidFill>
                <a:schemeClr val="accent1"/>
              </a:solidFill>
            </a:endParaRPr>
          </a:p>
          <a:p>
            <a:pPr indent="-393700" lvl="0" marL="457200" rtl="0" algn="l">
              <a:spcBef>
                <a:spcPts val="0"/>
              </a:spcBef>
              <a:spcAft>
                <a:spcPts val="0"/>
              </a:spcAft>
              <a:buClr>
                <a:schemeClr val="accent1"/>
              </a:buClr>
              <a:buSzPts val="2600"/>
              <a:buChar char="➔"/>
            </a:pPr>
            <a:r>
              <a:rPr lang="pt-BR"/>
              <a:t>Questionário de Avaliação é obrigatório</a:t>
            </a:r>
            <a:endParaRPr>
              <a:solidFill>
                <a:schemeClr val="accent1"/>
              </a:solidFill>
            </a:endParaRPr>
          </a:p>
          <a:p>
            <a:pPr indent="-381000" lvl="1" marL="914400" rtl="0" algn="l">
              <a:spcBef>
                <a:spcPts val="0"/>
              </a:spcBef>
              <a:spcAft>
                <a:spcPts val="0"/>
              </a:spcAft>
              <a:buClr>
                <a:schemeClr val="accent1"/>
              </a:buClr>
              <a:buSzPts val="2400"/>
              <a:buChar char="◆"/>
            </a:pPr>
            <a:r>
              <a:rPr lang="pt-BR"/>
              <a:t>Nota mínima de 70%</a:t>
            </a:r>
            <a:endParaRPr/>
          </a:p>
          <a:p>
            <a:pPr indent="-393700" lvl="0" marL="457200" rtl="0" algn="l">
              <a:spcBef>
                <a:spcPts val="0"/>
              </a:spcBef>
              <a:spcAft>
                <a:spcPts val="0"/>
              </a:spcAft>
              <a:buSzPts val="2600"/>
              <a:buChar char="➔"/>
            </a:pPr>
            <a:r>
              <a:rPr lang="pt-BR"/>
              <a:t>Certificado será emitido entre </a:t>
            </a:r>
            <a:r>
              <a:rPr b="1" lang="pt-BR"/>
              <a:t>17 a 21 de </a:t>
            </a:r>
            <a:r>
              <a:rPr b="1" lang="pt-BR" u="sng"/>
              <a:t>Novembro</a:t>
            </a:r>
            <a:r>
              <a:rPr b="1" lang="pt-BR"/>
              <a:t>! Enviado online pelo Apolo USP.</a:t>
            </a:r>
            <a:endParaRPr b="1"/>
          </a:p>
        </p:txBody>
      </p:sp>
      <p:pic>
        <p:nvPicPr>
          <p:cNvPr id="162" name="Google Shape;162;p21"/>
          <p:cNvPicPr preferRelativeResize="0"/>
          <p:nvPr/>
        </p:nvPicPr>
        <p:blipFill>
          <a:blip r:embed="rId3">
            <a:alphaModFix/>
          </a:blip>
          <a:stretch>
            <a:fillRect/>
          </a:stretch>
        </p:blipFill>
        <p:spPr>
          <a:xfrm>
            <a:off x="4660625" y="104114"/>
            <a:ext cx="1494050" cy="675447"/>
          </a:xfrm>
          <a:prstGeom prst="rect">
            <a:avLst/>
          </a:prstGeom>
          <a:noFill/>
          <a:ln>
            <a:noFill/>
          </a:ln>
        </p:spPr>
      </p:pic>
      <p:pic>
        <p:nvPicPr>
          <p:cNvPr id="163" name="Google Shape;163;p21"/>
          <p:cNvPicPr preferRelativeResize="0"/>
          <p:nvPr/>
        </p:nvPicPr>
        <p:blipFill rotWithShape="1">
          <a:blip r:embed="rId4">
            <a:alphaModFix/>
          </a:blip>
          <a:srcRect b="26155" l="0" r="0" t="0"/>
          <a:stretch/>
        </p:blipFill>
        <p:spPr>
          <a:xfrm>
            <a:off x="2563398" y="104121"/>
            <a:ext cx="1433850" cy="452375"/>
          </a:xfrm>
          <a:prstGeom prst="rect">
            <a:avLst/>
          </a:prstGeom>
          <a:noFill/>
          <a:ln>
            <a:noFill/>
          </a:ln>
        </p:spPr>
      </p:pic>
      <p:sp>
        <p:nvSpPr>
          <p:cNvPr id="164" name="Google Shape;164;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sz="1500"/>
              <a:t>IA e a Pesquisa Científica: darkside</a:t>
            </a:r>
            <a:endParaRPr sz="1500"/>
          </a:p>
        </p:txBody>
      </p:sp>
      <p:sp>
        <p:nvSpPr>
          <p:cNvPr id="170" name="Google Shape;170;p22"/>
          <p:cNvSpPr txBox="1"/>
          <p:nvPr/>
        </p:nvSpPr>
        <p:spPr>
          <a:xfrm>
            <a:off x="5801025" y="4124975"/>
            <a:ext cx="2265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t>Foto de</a:t>
            </a:r>
            <a:r>
              <a:rPr lang="pt-BR" sz="900">
                <a:uFill>
                  <a:noFill/>
                </a:uFill>
                <a:hlinkClick r:id="rId3"/>
              </a:rPr>
              <a:t> </a:t>
            </a:r>
            <a:r>
              <a:rPr lang="pt-BR" sz="900" u="sng">
                <a:solidFill>
                  <a:schemeClr val="hlink"/>
                </a:solidFill>
                <a:hlinkClick r:id="rId4"/>
              </a:rPr>
              <a:t>Kyle Loftus</a:t>
            </a:r>
            <a:r>
              <a:rPr lang="pt-BR" sz="900"/>
              <a:t> na</a:t>
            </a:r>
            <a:r>
              <a:rPr lang="pt-BR" sz="900">
                <a:uFill>
                  <a:noFill/>
                </a:uFill>
                <a:hlinkClick r:id="rId5"/>
              </a:rPr>
              <a:t> </a:t>
            </a:r>
            <a:r>
              <a:rPr lang="pt-BR" sz="900" u="sng">
                <a:solidFill>
                  <a:schemeClr val="hlink"/>
                </a:solidFill>
                <a:hlinkClick r:id="rId6"/>
              </a:rPr>
              <a:t>Unsplash</a:t>
            </a:r>
            <a:endParaRPr sz="800">
              <a:solidFill>
                <a:schemeClr val="accent1"/>
              </a:solidFill>
              <a:latin typeface="Lato"/>
              <a:ea typeface="Lato"/>
              <a:cs typeface="Lato"/>
              <a:sym typeface="Lato"/>
            </a:endParaRPr>
          </a:p>
        </p:txBody>
      </p:sp>
      <p:pic>
        <p:nvPicPr>
          <p:cNvPr id="171" name="Google Shape;171;p22" title="kyle-loftus-e5Ay3YOIwKk-unsplash.jpg"/>
          <p:cNvPicPr preferRelativeResize="0"/>
          <p:nvPr/>
        </p:nvPicPr>
        <p:blipFill>
          <a:blip r:embed="rId7">
            <a:alphaModFix/>
          </a:blip>
          <a:stretch>
            <a:fillRect/>
          </a:stretch>
        </p:blipFill>
        <p:spPr>
          <a:xfrm>
            <a:off x="1629213" y="240325"/>
            <a:ext cx="5885563" cy="3922751"/>
          </a:xfrm>
          <a:prstGeom prst="rect">
            <a:avLst/>
          </a:prstGeom>
          <a:noFill/>
          <a:ln>
            <a:noFill/>
          </a:ln>
        </p:spPr>
      </p:pic>
      <p:sp>
        <p:nvSpPr>
          <p:cNvPr id="172" name="Google Shape;172;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